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24"/>
  </p:notesMasterIdLst>
  <p:handoutMasterIdLst>
    <p:handoutMasterId r:id="rId25"/>
  </p:handoutMasterIdLst>
  <p:sldIdLst>
    <p:sldId id="299" r:id="rId2"/>
    <p:sldId id="300" r:id="rId3"/>
    <p:sldId id="301" r:id="rId4"/>
    <p:sldId id="260" r:id="rId5"/>
    <p:sldId id="314" r:id="rId6"/>
    <p:sldId id="315" r:id="rId7"/>
    <p:sldId id="316" r:id="rId8"/>
    <p:sldId id="317" r:id="rId9"/>
    <p:sldId id="318" r:id="rId10"/>
    <p:sldId id="336" r:id="rId11"/>
    <p:sldId id="323" r:id="rId12"/>
    <p:sldId id="321" r:id="rId13"/>
    <p:sldId id="325" r:id="rId14"/>
    <p:sldId id="326" r:id="rId15"/>
    <p:sldId id="327" r:id="rId16"/>
    <p:sldId id="340" r:id="rId17"/>
    <p:sldId id="338" r:id="rId18"/>
    <p:sldId id="339" r:id="rId19"/>
    <p:sldId id="330" r:id="rId20"/>
    <p:sldId id="331" r:id="rId21"/>
    <p:sldId id="332" r:id="rId22"/>
    <p:sldId id="335" r:id="rId23"/>
  </p:sldIdLst>
  <p:sldSz cx="12192000" cy="6858000"/>
  <p:notesSz cx="1023302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108"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21" cy="3547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795818" y="0"/>
            <a:ext cx="4434921" cy="354793"/>
          </a:xfrm>
          <a:prstGeom prst="rect">
            <a:avLst/>
          </a:prstGeom>
        </p:spPr>
        <p:txBody>
          <a:bodyPr vert="horz" lIns="91440" tIns="45720" rIns="91440" bIns="45720" rtlCol="0"/>
          <a:lstStyle>
            <a:lvl1pPr algn="r">
              <a:defRPr sz="1200"/>
            </a:lvl1pPr>
          </a:lstStyle>
          <a:p>
            <a:fld id="{C3F27A27-62BE-4159-ADF6-B700E2DFB5FC}" type="datetimeFigureOut">
              <a:rPr lang="en-GB" smtClean="0"/>
              <a:t>27/12/2023</a:t>
            </a:fld>
            <a:endParaRPr lang="en-GB"/>
          </a:p>
        </p:txBody>
      </p:sp>
      <p:sp>
        <p:nvSpPr>
          <p:cNvPr id="4" name="Footer Placeholder 3"/>
          <p:cNvSpPr>
            <a:spLocks noGrp="1"/>
          </p:cNvSpPr>
          <p:nvPr>
            <p:ph type="ftr" sz="quarter" idx="2"/>
          </p:nvPr>
        </p:nvSpPr>
        <p:spPr>
          <a:xfrm>
            <a:off x="1" y="6746581"/>
            <a:ext cx="4434921" cy="35479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795818" y="6746581"/>
            <a:ext cx="4434921" cy="354793"/>
          </a:xfrm>
          <a:prstGeom prst="rect">
            <a:avLst/>
          </a:prstGeom>
        </p:spPr>
        <p:txBody>
          <a:bodyPr vert="horz" lIns="91440" tIns="45720" rIns="91440" bIns="45720" rtlCol="0" anchor="b"/>
          <a:lstStyle>
            <a:lvl1pPr algn="r">
              <a:defRPr sz="1200"/>
            </a:lvl1pPr>
          </a:lstStyle>
          <a:p>
            <a:fld id="{9858C65A-B6F5-4568-BCFA-346787D8C73C}" type="slidenum">
              <a:rPr lang="en-GB" smtClean="0"/>
              <a:t>‹#›</a:t>
            </a:fld>
            <a:endParaRPr lang="en-GB"/>
          </a:p>
        </p:txBody>
      </p:sp>
    </p:spTree>
    <p:extLst>
      <p:ext uri="{BB962C8B-B14F-4D97-AF65-F5344CB8AC3E}">
        <p14:creationId xmlns:p14="http://schemas.microsoft.com/office/powerpoint/2010/main" val="97272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311" cy="355124"/>
          </a:xfrm>
          <a:prstGeom prst="rect">
            <a:avLst/>
          </a:prstGeom>
        </p:spPr>
        <p:txBody>
          <a:bodyPr vert="horz" lIns="99057" tIns="49528" rIns="99057" bIns="49528" rtlCol="0"/>
          <a:lstStyle>
            <a:lvl1pPr algn="l">
              <a:defRPr sz="1300"/>
            </a:lvl1pPr>
          </a:lstStyle>
          <a:p>
            <a:endParaRPr lang="en-GB"/>
          </a:p>
        </p:txBody>
      </p:sp>
      <p:sp>
        <p:nvSpPr>
          <p:cNvPr id="3" name="Date Placeholder 2"/>
          <p:cNvSpPr>
            <a:spLocks noGrp="1"/>
          </p:cNvSpPr>
          <p:nvPr>
            <p:ph type="dt" idx="1"/>
          </p:nvPr>
        </p:nvSpPr>
        <p:spPr>
          <a:xfrm>
            <a:off x="5796346" y="0"/>
            <a:ext cx="4434311" cy="355124"/>
          </a:xfrm>
          <a:prstGeom prst="rect">
            <a:avLst/>
          </a:prstGeom>
        </p:spPr>
        <p:txBody>
          <a:bodyPr vert="horz" lIns="99057" tIns="49528" rIns="99057" bIns="49528" rtlCol="0"/>
          <a:lstStyle>
            <a:lvl1pPr algn="r">
              <a:defRPr sz="1300"/>
            </a:lvl1pPr>
          </a:lstStyle>
          <a:p>
            <a:fld id="{F3E03AAD-E90C-4AE3-BFC9-CC59E02C3225}" type="datetimeFigureOut">
              <a:rPr lang="en-GB" smtClean="0"/>
              <a:t>27/12/2023</a:t>
            </a:fld>
            <a:endParaRPr lang="en-GB"/>
          </a:p>
        </p:txBody>
      </p:sp>
      <p:sp>
        <p:nvSpPr>
          <p:cNvPr id="4" name="Slide Image Placeholder 3"/>
          <p:cNvSpPr>
            <a:spLocks noGrp="1" noRot="1" noChangeAspect="1"/>
          </p:cNvSpPr>
          <p:nvPr>
            <p:ph type="sldImg" idx="2"/>
          </p:nvPr>
        </p:nvSpPr>
        <p:spPr>
          <a:xfrm>
            <a:off x="2747963" y="531813"/>
            <a:ext cx="4737100" cy="2665412"/>
          </a:xfrm>
          <a:prstGeom prst="rect">
            <a:avLst/>
          </a:prstGeom>
          <a:noFill/>
          <a:ln w="12700">
            <a:solidFill>
              <a:prstClr val="black"/>
            </a:solidFill>
          </a:ln>
        </p:spPr>
        <p:txBody>
          <a:bodyPr vert="horz" lIns="99057" tIns="49528" rIns="99057" bIns="49528" rtlCol="0" anchor="ctr"/>
          <a:lstStyle/>
          <a:p>
            <a:endParaRPr lang="en-GB"/>
          </a:p>
        </p:txBody>
      </p:sp>
      <p:sp>
        <p:nvSpPr>
          <p:cNvPr id="5" name="Notes Placeholder 4"/>
          <p:cNvSpPr>
            <a:spLocks noGrp="1"/>
          </p:cNvSpPr>
          <p:nvPr>
            <p:ph type="body" sz="quarter" idx="3"/>
          </p:nvPr>
        </p:nvSpPr>
        <p:spPr>
          <a:xfrm>
            <a:off x="1023303" y="3373676"/>
            <a:ext cx="8186420" cy="3196114"/>
          </a:xfrm>
          <a:prstGeom prst="rect">
            <a:avLst/>
          </a:prstGeom>
        </p:spPr>
        <p:txBody>
          <a:bodyPr vert="horz" lIns="99057" tIns="49528" rIns="99057" bIns="495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746119"/>
            <a:ext cx="4434311" cy="355124"/>
          </a:xfrm>
          <a:prstGeom prst="rect">
            <a:avLst/>
          </a:prstGeom>
        </p:spPr>
        <p:txBody>
          <a:bodyPr vert="horz" lIns="99057" tIns="49528" rIns="99057"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5796346" y="6746119"/>
            <a:ext cx="4434311" cy="355124"/>
          </a:xfrm>
          <a:prstGeom prst="rect">
            <a:avLst/>
          </a:prstGeom>
        </p:spPr>
        <p:txBody>
          <a:bodyPr vert="horz" lIns="99057" tIns="49528" rIns="99057" bIns="49528" rtlCol="0" anchor="b"/>
          <a:lstStyle>
            <a:lvl1pPr algn="r">
              <a:defRPr sz="1300"/>
            </a:lvl1pPr>
          </a:lstStyle>
          <a:p>
            <a:fld id="{C7CBB773-B53D-41B7-9A3B-E6071C122DB3}" type="slidenum">
              <a:rPr lang="en-GB" smtClean="0"/>
              <a:t>‹#›</a:t>
            </a:fld>
            <a:endParaRPr lang="en-GB"/>
          </a:p>
        </p:txBody>
      </p:sp>
    </p:spTree>
    <p:extLst>
      <p:ext uri="{BB962C8B-B14F-4D97-AF65-F5344CB8AC3E}">
        <p14:creationId xmlns:p14="http://schemas.microsoft.com/office/powerpoint/2010/main" val="130599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31130209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1828516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9339653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023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100298085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7A0E8-F401-4B53-88CA-B26444DD73C9}" type="datetime1">
              <a:rPr lang="en-GB" smtClean="0"/>
              <a:t>27/12/2023</a:t>
            </a:fld>
            <a:endParaRPr lang="en-GB"/>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193939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43247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41701691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20092062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16457353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15942114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15824293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286732724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14518539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61761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10</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hoặc phải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263352" y="1467410"/>
            <a:ext cx="4104456" cy="454511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addLeft(int u, int v, Node* r){</a:t>
            </a:r>
          </a:p>
          <a:p>
            <a:pPr marL="0" indent="0">
              <a:buNone/>
            </a:pPr>
            <a:r>
              <a:rPr lang="en-US" sz="1400">
                <a:latin typeface="Consolas" panose="020B0609020204030204" pitchFamily="49" charset="0"/>
              </a:rPr>
              <a:t>    Node* p = find(v,r);</a:t>
            </a:r>
          </a:p>
          <a:p>
            <a:pPr marL="0" indent="0">
              <a:buNone/>
            </a:pPr>
            <a:r>
              <a:rPr lang="en-US" sz="1400">
                <a:latin typeface="Consolas" panose="020B0609020204030204" pitchFamily="49" charset="0"/>
              </a:rPr>
              <a:t>    if(p == NULL) return;</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if(p-&gt;leftChild != NULL) return;</a:t>
            </a:r>
          </a:p>
          <a:p>
            <a:pPr marL="0" indent="0">
              <a:buNone/>
            </a:pPr>
            <a:r>
              <a:rPr lang="en-US" sz="1400">
                <a:latin typeface="Consolas" panose="020B0609020204030204" pitchFamily="49" charset="0"/>
              </a:rPr>
              <a:t>    Node* q = find(u,r);</a:t>
            </a:r>
          </a:p>
          <a:p>
            <a:pPr marL="0" indent="0">
              <a:buNone/>
            </a:pPr>
            <a:r>
              <a:rPr lang="en-US" sz="1400">
                <a:latin typeface="Consolas" panose="020B0609020204030204" pitchFamily="49" charset="0"/>
              </a:rPr>
              <a:t>    if(q != NULL) return;// node having id = u exists -&gt; do not insert more</a:t>
            </a:r>
          </a:p>
          <a:p>
            <a:pPr marL="0" indent="0">
              <a:buNone/>
            </a:pPr>
            <a:r>
              <a:rPr lang="en-US" sz="1400">
                <a:latin typeface="Consolas" panose="020B0609020204030204" pitchFamily="49" charset="0"/>
              </a:rPr>
              <a:t>    p-&gt;leftChild = makeNode(u);</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8184232" y="1476098"/>
            <a:ext cx="3816424" cy="454511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find(int u, Node* r){</a:t>
            </a:r>
          </a:p>
          <a:p>
            <a:pPr marL="0" indent="0">
              <a:buNone/>
            </a:pPr>
            <a:r>
              <a:rPr lang="en-US" sz="1400">
                <a:latin typeface="Consolas" panose="020B0609020204030204" pitchFamily="49" charset="0"/>
              </a:rPr>
              <a:t>    if(r == NULL) return NULL;</a:t>
            </a:r>
          </a:p>
          <a:p>
            <a:pPr marL="0" indent="0">
              <a:buNone/>
            </a:pPr>
            <a:r>
              <a:rPr lang="en-US" sz="1400">
                <a:latin typeface="Consolas" panose="020B0609020204030204" pitchFamily="49" charset="0"/>
              </a:rPr>
              <a:t>    if(r-&gt;id == u) return r;</a:t>
            </a:r>
          </a:p>
          <a:p>
            <a:pPr marL="0" indent="0">
              <a:buNone/>
            </a:pPr>
            <a:r>
              <a:rPr lang="en-US" sz="1400">
                <a:latin typeface="Consolas" panose="020B0609020204030204" pitchFamily="49" charset="0"/>
              </a:rPr>
              <a:t>    Node* p = find(u,r-&gt;leftChild);</a:t>
            </a:r>
          </a:p>
          <a:p>
            <a:pPr marL="0" indent="0">
              <a:buNone/>
            </a:pPr>
            <a:r>
              <a:rPr lang="en-US" sz="1400">
                <a:latin typeface="Consolas" panose="020B0609020204030204" pitchFamily="49" charset="0"/>
              </a:rPr>
              <a:t>    if(p != NULL) return p;</a:t>
            </a:r>
          </a:p>
          <a:p>
            <a:pPr marL="0" indent="0">
              <a:buNone/>
            </a:pPr>
            <a:r>
              <a:rPr lang="en-US" sz="1400">
                <a:latin typeface="Consolas" panose="020B0609020204030204" pitchFamily="49" charset="0"/>
              </a:rPr>
              <a:t>    return find(u,r-&gt;rightChild);</a:t>
            </a:r>
          </a:p>
          <a:p>
            <a:pPr marL="0" indent="0">
              <a:buNone/>
            </a:pPr>
            <a:r>
              <a:rPr lang="en-US" sz="1400">
                <a:latin typeface="Consolas" panose="020B0609020204030204" pitchFamily="49" charset="0"/>
              </a:rPr>
              <a:t>}</a:t>
            </a:r>
          </a:p>
        </p:txBody>
      </p:sp>
      <p:sp>
        <p:nvSpPr>
          <p:cNvPr id="4" name="Rectangle 3">
            <a:extLst>
              <a:ext uri="{FF2B5EF4-FFF2-40B4-BE49-F238E27FC236}">
                <a16:creationId xmlns:a16="http://schemas.microsoft.com/office/drawing/2014/main" id="{3340258C-08CD-C6C2-C57C-582D0E9E4304}"/>
              </a:ext>
            </a:extLst>
          </p:cNvPr>
          <p:cNvSpPr txBox="1">
            <a:spLocks noChangeArrowheads="1"/>
          </p:cNvSpPr>
          <p:nvPr/>
        </p:nvSpPr>
        <p:spPr>
          <a:xfrm>
            <a:off x="4367808" y="1476097"/>
            <a:ext cx="3816424" cy="453642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addRight(int u, int v, Node* r){</a:t>
            </a:r>
          </a:p>
          <a:p>
            <a:pPr marL="0" indent="0">
              <a:buNone/>
            </a:pPr>
            <a:r>
              <a:rPr lang="en-US" sz="1400">
                <a:latin typeface="Consolas" panose="020B0609020204030204" pitchFamily="49" charset="0"/>
              </a:rPr>
              <a:t>    Node* p = find(v,r);</a:t>
            </a:r>
          </a:p>
          <a:p>
            <a:pPr marL="0" indent="0">
              <a:buNone/>
            </a:pPr>
            <a:r>
              <a:rPr lang="en-US" sz="1400">
                <a:latin typeface="Consolas" panose="020B0609020204030204" pitchFamily="49" charset="0"/>
              </a:rPr>
              <a:t>    if(p == NULL) return;</a:t>
            </a:r>
          </a:p>
          <a:p>
            <a:pPr marL="0" indent="0">
              <a:buNone/>
            </a:pPr>
            <a:r>
              <a:rPr lang="en-US" sz="1400">
                <a:latin typeface="Consolas" panose="020B0609020204030204" pitchFamily="49" charset="0"/>
              </a:rPr>
              <a:t>if(p-&gt;rightChild != NULL) return;</a:t>
            </a:r>
          </a:p>
          <a:p>
            <a:pPr marL="0" indent="0">
              <a:buNone/>
            </a:pPr>
            <a:r>
              <a:rPr lang="en-US" sz="1400">
                <a:latin typeface="Consolas" panose="020B0609020204030204" pitchFamily="49" charset="0"/>
              </a:rPr>
              <a:t>    Node* q = find(u,r);</a:t>
            </a:r>
          </a:p>
          <a:p>
            <a:pPr marL="0" indent="0">
              <a:buNone/>
            </a:pPr>
            <a:r>
              <a:rPr lang="en-US" sz="1400">
                <a:latin typeface="Consolas" panose="020B0609020204030204" pitchFamily="49" charset="0"/>
              </a:rPr>
              <a:t>    if(q != NULL) return;// node having id = u exists -&gt; do not insert more</a:t>
            </a:r>
          </a:p>
          <a:p>
            <a:pPr marL="0" indent="0">
              <a:buNone/>
            </a:pPr>
            <a:r>
              <a:rPr lang="en-US" sz="1400">
                <a:latin typeface="Consolas" panose="020B0609020204030204" pitchFamily="49" charset="0"/>
              </a:rPr>
              <a:t>    p-&gt;rightChild = makeNode(u);</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50954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11</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THAO TÁC VÀ DUYỆT CÂY NHỊ PHÂN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Duyệt cây theo thứ tự trước, giữa, sau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7937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preOrder(Node*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printf("%d ",r-&gt;id);</a:t>
            </a:r>
          </a:p>
          <a:p>
            <a:pPr marL="0" indent="0">
              <a:buNone/>
            </a:pPr>
            <a:r>
              <a:rPr lang="en-US" sz="1400">
                <a:latin typeface="Consolas" panose="020B0609020204030204" pitchFamily="49" charset="0"/>
              </a:rPr>
              <a:t>    preOrder(r-&gt;leftChild);</a:t>
            </a:r>
          </a:p>
          <a:p>
            <a:pPr marL="0" indent="0">
              <a:buNone/>
            </a:pPr>
            <a:r>
              <a:rPr lang="en-US" sz="1400">
                <a:latin typeface="Consolas" panose="020B0609020204030204" pitchFamily="49" charset="0"/>
              </a:rPr>
              <a:t>    preOrder(r-&gt;rightChild);</a:t>
            </a:r>
          </a:p>
          <a:p>
            <a:pPr marL="0" indent="0">
              <a:buNone/>
            </a:pPr>
            <a:r>
              <a:rPr lang="en-US" sz="1400">
                <a:latin typeface="Consolas" panose="020B0609020204030204" pitchFamily="49" charset="0"/>
              </a:rPr>
              <a:t>}</a:t>
            </a:r>
          </a:p>
        </p:txBody>
      </p:sp>
      <p:sp>
        <p:nvSpPr>
          <p:cNvPr id="4" name="Rectangle 3">
            <a:extLst>
              <a:ext uri="{FF2B5EF4-FFF2-40B4-BE49-F238E27FC236}">
                <a16:creationId xmlns:a16="http://schemas.microsoft.com/office/drawing/2014/main" id="{EFB26CF0-94A7-8645-2C76-CC2B300AAF36}"/>
              </a:ext>
            </a:extLst>
          </p:cNvPr>
          <p:cNvSpPr txBox="1">
            <a:spLocks noChangeArrowheads="1"/>
          </p:cNvSpPr>
          <p:nvPr/>
        </p:nvSpPr>
        <p:spPr>
          <a:xfrm>
            <a:off x="4151784"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inOrder(r-&gt;leftChild);</a:t>
            </a:r>
          </a:p>
          <a:p>
            <a:pPr marL="0" indent="0">
              <a:buNone/>
            </a:pPr>
            <a:r>
              <a:rPr lang="en-US" sz="1400">
                <a:latin typeface="Consolas" panose="020B0609020204030204" pitchFamily="49" charset="0"/>
              </a:rPr>
              <a:t>    printf("%d ",r-&gt;id);</a:t>
            </a:r>
          </a:p>
          <a:p>
            <a:pPr marL="0" indent="0">
              <a:buNone/>
            </a:pPr>
            <a:r>
              <a:rPr lang="en-US" sz="1400">
                <a:latin typeface="Consolas" panose="020B0609020204030204" pitchFamily="49" charset="0"/>
              </a:rPr>
              <a:t>    inOrder(r-&gt;rightChild);</a:t>
            </a:r>
          </a:p>
          <a:p>
            <a:pPr marL="0" indent="0">
              <a:buNone/>
            </a:pPr>
            <a:r>
              <a:rPr lang="en-US" sz="1400">
                <a:latin typeface="Consolas" panose="020B0609020204030204" pitchFamily="49" charset="0"/>
              </a:rPr>
              <a:t>}</a:t>
            </a:r>
          </a:p>
        </p:txBody>
      </p:sp>
      <p:sp>
        <p:nvSpPr>
          <p:cNvPr id="8" name="Rectangle 3">
            <a:extLst>
              <a:ext uri="{FF2B5EF4-FFF2-40B4-BE49-F238E27FC236}">
                <a16:creationId xmlns:a16="http://schemas.microsoft.com/office/drawing/2014/main" id="{50404B4F-A113-B22C-4AF0-A5227328A447}"/>
              </a:ext>
            </a:extLst>
          </p:cNvPr>
          <p:cNvSpPr txBox="1">
            <a:spLocks noChangeArrowheads="1"/>
          </p:cNvSpPr>
          <p:nvPr/>
        </p:nvSpPr>
        <p:spPr>
          <a:xfrm>
            <a:off x="782749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postOrder(Node*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postOrder(r-&gt;leftChild);</a:t>
            </a:r>
          </a:p>
          <a:p>
            <a:pPr marL="0" indent="0">
              <a:buNone/>
            </a:pPr>
            <a:r>
              <a:rPr lang="en-US" sz="1400">
                <a:latin typeface="Consolas" panose="020B0609020204030204" pitchFamily="49" charset="0"/>
              </a:rPr>
              <a:t>    postOrder(r-&gt;rightChild);</a:t>
            </a:r>
          </a:p>
          <a:p>
            <a:pPr marL="0" indent="0">
              <a:buNone/>
            </a:pPr>
            <a:r>
              <a:rPr lang="en-US" sz="1400">
                <a:latin typeface="Consolas" panose="020B0609020204030204" pitchFamily="49" charset="0"/>
              </a:rPr>
              <a:t>    printf("%d ",r-&gt;id);</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03214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12</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7491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main(){</a:t>
            </a:r>
          </a:p>
          <a:p>
            <a:pPr marL="0" indent="0">
              <a:buNone/>
            </a:pPr>
            <a:r>
              <a:rPr lang="en-US" sz="1400">
                <a:latin typeface="Consolas" panose="020B0609020204030204" pitchFamily="49" charset="0"/>
              </a:rPr>
              <a:t>    char cmd[100];</a:t>
            </a:r>
          </a:p>
          <a:p>
            <a:pPr marL="0" indent="0">
              <a:buNone/>
            </a:pPr>
            <a:r>
              <a:rPr lang="en-US" sz="1400">
                <a:latin typeface="Consolas" panose="020B0609020204030204" pitchFamily="49" charset="0"/>
              </a:rPr>
              <a:t>    Node* root = NULL;</a:t>
            </a:r>
          </a:p>
          <a:p>
            <a:pPr marL="0" indent="0">
              <a:buNone/>
            </a:pPr>
            <a:r>
              <a:rPr lang="en-US" sz="1400">
                <a:latin typeface="Consolas" panose="020B0609020204030204" pitchFamily="49" charset="0"/>
              </a:rPr>
              <a:t>    while(1){</a:t>
            </a:r>
          </a:p>
          <a:p>
            <a:pPr marL="0" indent="0">
              <a:buNone/>
            </a:pPr>
            <a:r>
              <a:rPr lang="en-US" sz="1400">
                <a:latin typeface="Consolas" panose="020B0609020204030204" pitchFamily="49" charset="0"/>
              </a:rPr>
              <a:t>        scanf("%s",cmd);</a:t>
            </a:r>
          </a:p>
          <a:p>
            <a:pPr marL="0" indent="0">
              <a:buNone/>
            </a:pPr>
            <a:r>
              <a:rPr lang="en-US" sz="1400">
                <a:latin typeface="Consolas" panose="020B0609020204030204" pitchFamily="49" charset="0"/>
              </a:rPr>
              <a:t>        if(strcmp(cmd,"*")==0) break;</a:t>
            </a:r>
          </a:p>
          <a:p>
            <a:pPr marL="0" indent="0">
              <a:buNone/>
            </a:pPr>
            <a:r>
              <a:rPr lang="en-US" sz="1400">
                <a:latin typeface="Consolas" panose="020B0609020204030204" pitchFamily="49" charset="0"/>
              </a:rPr>
              <a:t>        else if(strcmp(cmd,"MakeRoot") == 0){</a:t>
            </a:r>
          </a:p>
          <a:p>
            <a:pPr marL="0" indent="0">
              <a:buNone/>
            </a:pPr>
            <a:r>
              <a:rPr lang="en-US" sz="1400">
                <a:latin typeface="Consolas" panose="020B0609020204030204" pitchFamily="49" charset="0"/>
              </a:rPr>
              <a:t>            int u;</a:t>
            </a:r>
          </a:p>
          <a:p>
            <a:pPr marL="0" indent="0">
              <a:buNone/>
            </a:pPr>
            <a:r>
              <a:rPr lang="en-US" sz="1400">
                <a:latin typeface="Consolas" panose="020B0609020204030204" pitchFamily="49" charset="0"/>
              </a:rPr>
              <a:t>            scanf("%d",&amp;u);</a:t>
            </a:r>
          </a:p>
          <a:p>
            <a:pPr marL="0" indent="0">
              <a:buNone/>
            </a:pPr>
            <a:r>
              <a:rPr lang="en-US" sz="1400">
                <a:latin typeface="Consolas" panose="020B0609020204030204" pitchFamily="49" charset="0"/>
              </a:rPr>
              <a:t>            root = makeNode(u);</a:t>
            </a:r>
          </a:p>
          <a:p>
            <a:pPr marL="0" indent="0">
              <a:buNone/>
            </a:pPr>
            <a:r>
              <a:rPr lang="en-US" sz="1400">
                <a:latin typeface="Consolas" panose="020B0609020204030204" pitchFamily="49" charset="0"/>
              </a:rPr>
              <a:t>        }else if(strcmp(cmd,"AddLeft")==0){</a:t>
            </a:r>
          </a:p>
          <a:p>
            <a:pPr marL="0" indent="0">
              <a:buNone/>
            </a:pPr>
            <a:r>
              <a:rPr lang="en-US" sz="1400">
                <a:latin typeface="Consolas" panose="020B0609020204030204" pitchFamily="49" charset="0"/>
              </a:rPr>
              <a:t>            int u,v;</a:t>
            </a:r>
          </a:p>
          <a:p>
            <a:pPr marL="0" indent="0">
              <a:buNone/>
            </a:pPr>
            <a:r>
              <a:rPr lang="en-US" sz="1400">
                <a:latin typeface="Consolas" panose="020B0609020204030204" pitchFamily="49" charset="0"/>
              </a:rPr>
              <a:t>            scanf("%d%d",&amp;u,&amp;v);</a:t>
            </a:r>
          </a:p>
          <a:p>
            <a:pPr marL="0" indent="0">
              <a:buNone/>
            </a:pPr>
            <a:r>
              <a:rPr lang="en-US" sz="1400">
                <a:latin typeface="Consolas" panose="020B0609020204030204" pitchFamily="49" charset="0"/>
              </a:rPr>
              <a:t>            addLeft(u,v,root);</a:t>
            </a:r>
          </a:p>
          <a:p>
            <a:pPr marL="0" indent="0">
              <a:buNone/>
            </a:pPr>
            <a:r>
              <a:rPr lang="en-US" sz="1400">
                <a:latin typeface="Consolas" panose="020B0609020204030204" pitchFamily="49" charset="0"/>
              </a:rPr>
              <a:t>        }</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        else if(strcmp(cmd,"AddRight")==0){</a:t>
            </a:r>
          </a:p>
          <a:p>
            <a:pPr marL="0" indent="0">
              <a:buNone/>
            </a:pPr>
            <a:r>
              <a:rPr lang="en-US" sz="1400">
                <a:latin typeface="Consolas" panose="020B0609020204030204" pitchFamily="49" charset="0"/>
              </a:rPr>
              <a:t>            int u,v;</a:t>
            </a:r>
          </a:p>
          <a:p>
            <a:pPr marL="0" indent="0">
              <a:buNone/>
            </a:pPr>
            <a:r>
              <a:rPr lang="en-US" sz="1400">
                <a:latin typeface="Consolas" panose="020B0609020204030204" pitchFamily="49" charset="0"/>
              </a:rPr>
              <a:t>            scanf("%d%d",&amp;u,&amp;v);</a:t>
            </a:r>
          </a:p>
          <a:p>
            <a:pPr marL="0" indent="0">
              <a:buNone/>
            </a:pPr>
            <a:r>
              <a:rPr lang="en-US" sz="1400">
                <a:latin typeface="Consolas" panose="020B0609020204030204" pitchFamily="49" charset="0"/>
              </a:rPr>
              <a:t>            addRight(u,v,root);</a:t>
            </a:r>
          </a:p>
          <a:p>
            <a:pPr marL="0" indent="0">
              <a:buNone/>
            </a:pPr>
            <a:r>
              <a:rPr lang="en-US" sz="1400">
                <a:latin typeface="Consolas" panose="020B0609020204030204" pitchFamily="49" charset="0"/>
              </a:rPr>
              <a:t>        }else if(strcmp(cmd,"InOrder")==0){</a:t>
            </a:r>
          </a:p>
          <a:p>
            <a:pPr marL="0" indent="0">
              <a:buNone/>
            </a:pPr>
            <a:r>
              <a:rPr lang="en-US" sz="1400">
                <a:latin typeface="Consolas" panose="020B0609020204030204" pitchFamily="49" charset="0"/>
              </a:rPr>
              <a:t>            inOrder(root);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}else if(strcmp(cmd,"PreOrder")==0){</a:t>
            </a:r>
          </a:p>
          <a:p>
            <a:pPr marL="0" indent="0">
              <a:buNone/>
            </a:pPr>
            <a:r>
              <a:rPr lang="en-US" sz="1400">
                <a:latin typeface="Consolas" panose="020B0609020204030204" pitchFamily="49" charset="0"/>
              </a:rPr>
              <a:t>            preOrder(root);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}else if(strcmp(cmd,"PostOrder")==0){</a:t>
            </a:r>
          </a:p>
          <a:p>
            <a:pPr marL="0" indent="0">
              <a:buNone/>
            </a:pPr>
            <a:r>
              <a:rPr lang="en-US" sz="1400">
                <a:latin typeface="Consolas" panose="020B0609020204030204" pitchFamily="49" charset="0"/>
              </a:rPr>
              <a:t>            postOrder(root);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05757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13</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 (P.04.10.02)</a:t>
            </a:r>
            <a:endParaRPr lang="en-US" sz="2800" dirty="0"/>
          </a:p>
        </p:txBody>
      </p:sp>
      <p:sp>
        <p:nvSpPr>
          <p:cNvPr id="4" name="Content Placeholder 3">
            <a:extLst>
              <a:ext uri="{FF2B5EF4-FFF2-40B4-BE49-F238E27FC236}">
                <a16:creationId xmlns:a16="http://schemas.microsoft.com/office/drawing/2014/main" id="{C2D556E7-5E43-2049-403E-DC0BF95F08E6}"/>
              </a:ext>
            </a:extLst>
          </p:cNvPr>
          <p:cNvSpPr>
            <a:spLocks noGrp="1"/>
          </p:cNvSpPr>
          <p:nvPr>
            <p:ph sz="quarter" idx="13"/>
          </p:nvPr>
        </p:nvSpPr>
        <p:spPr/>
        <p:txBody>
          <a:bodyPr/>
          <a:lstStyle/>
          <a:p>
            <a:pPr algn="l"/>
            <a:r>
              <a:rPr lang="vi-VN" b="0" i="0">
                <a:solidFill>
                  <a:srgbClr val="374151"/>
                </a:solidFill>
                <a:effectLst/>
              </a:rPr>
              <a:t>Mỗi nút của một cây nhị phân có một trường id là định danh của nút. Xây dựng một cây nhị phân và kiểm tra xem cây đó có phải là cây cân bằng không, tính chiều cao của cây đã cho (số nút của cây có thể lên đến 50000).</a:t>
            </a:r>
          </a:p>
          <a:p>
            <a:pPr algn="l"/>
            <a:r>
              <a:rPr lang="vi-VN" b="0" i="0">
                <a:solidFill>
                  <a:srgbClr val="374151"/>
                </a:solidFill>
                <a:effectLst/>
              </a:rPr>
              <a:t>Đầu vào </a:t>
            </a:r>
            <a:endParaRPr lang="en-US" b="0" i="0">
              <a:solidFill>
                <a:srgbClr val="374151"/>
              </a:solidFill>
              <a:effectLst/>
            </a:endParaRPr>
          </a:p>
          <a:p>
            <a:pPr lvl="1"/>
            <a:r>
              <a:rPr lang="vi-VN" b="0" i="0">
                <a:solidFill>
                  <a:srgbClr val="374151"/>
                </a:solidFill>
                <a:effectLst/>
              </a:rPr>
              <a:t>Dòng 1 chứa MakeRoot u: tạo nút gốc của cây có id = u </a:t>
            </a:r>
            <a:endParaRPr lang="en-US" b="0" i="0">
              <a:solidFill>
                <a:srgbClr val="374151"/>
              </a:solidFill>
              <a:effectLst/>
            </a:endParaRPr>
          </a:p>
          <a:p>
            <a:pPr lvl="1"/>
            <a:r>
              <a:rPr lang="vi-VN" b="0" i="0">
                <a:solidFill>
                  <a:srgbClr val="374151"/>
                </a:solidFill>
                <a:effectLst/>
              </a:rPr>
              <a:t>Mỗi dòng tiếp theo chứa các lệnh AddLeft hoặc AddRight với định dạng </a:t>
            </a:r>
            <a:endParaRPr lang="en-US" b="0" i="0">
              <a:solidFill>
                <a:srgbClr val="374151"/>
              </a:solidFill>
              <a:effectLst/>
            </a:endParaRPr>
          </a:p>
          <a:p>
            <a:pPr lvl="2"/>
            <a:r>
              <a:rPr lang="vi-VN" b="0" i="0">
                <a:solidFill>
                  <a:srgbClr val="374151"/>
                </a:solidFill>
                <a:effectLst/>
              </a:rPr>
              <a:t>AddLeft u v: tạo một nút có id = u, thêm nút này vào làm con bên trái của nút có id = v (nếu không tồn tại)</a:t>
            </a:r>
            <a:endParaRPr lang="en-US" b="0" i="0">
              <a:solidFill>
                <a:srgbClr val="374151"/>
              </a:solidFill>
              <a:effectLst/>
            </a:endParaRPr>
          </a:p>
          <a:p>
            <a:pPr lvl="2"/>
            <a:r>
              <a:rPr lang="vi-VN" b="0" i="0">
                <a:solidFill>
                  <a:srgbClr val="374151"/>
                </a:solidFill>
                <a:effectLst/>
              </a:rPr>
              <a:t>AddRight u v: tạo một nút có id = u, thêm nút này vào làm con bên phải của nút có id = v (nếu không tồn tại)</a:t>
            </a:r>
            <a:endParaRPr lang="en-US" b="0" i="0">
              <a:solidFill>
                <a:srgbClr val="374151"/>
              </a:solidFill>
              <a:effectLst/>
            </a:endParaRPr>
          </a:p>
          <a:p>
            <a:pPr lvl="1"/>
            <a:r>
              <a:rPr lang="vi-VN" b="0" i="0">
                <a:solidFill>
                  <a:srgbClr val="374151"/>
                </a:solidFill>
                <a:effectLst/>
              </a:rPr>
              <a:t>Dòng cuối cùng chứa * để đánh dấu kết thúc đầu vào</a:t>
            </a:r>
            <a:endParaRPr lang="en-US" b="0" i="0">
              <a:solidFill>
                <a:srgbClr val="374151"/>
              </a:solidFill>
              <a:effectLst/>
            </a:endParaRPr>
          </a:p>
          <a:p>
            <a:pPr algn="l"/>
            <a:r>
              <a:rPr lang="vi-VN" b="0" i="0">
                <a:solidFill>
                  <a:srgbClr val="374151"/>
                </a:solidFill>
                <a:effectLst/>
              </a:rPr>
              <a:t>Đầu ra Ghi hai số nguyên z và h (cách nhau bởi một KHOẢNG TRẮNG) trong đó</a:t>
            </a:r>
            <a:r>
              <a:rPr lang="en-US" b="0" i="0">
                <a:solidFill>
                  <a:srgbClr val="374151"/>
                </a:solidFill>
                <a:effectLst/>
              </a:rPr>
              <a:t>:</a:t>
            </a:r>
          </a:p>
          <a:p>
            <a:pPr lvl="1"/>
            <a:r>
              <a:rPr lang="vi-VN" b="0" i="0">
                <a:solidFill>
                  <a:srgbClr val="374151"/>
                </a:solidFill>
                <a:effectLst/>
              </a:rPr>
              <a:t> h là chiều cao (số nút của đường dẫn dài nhất từ gốc đến một lá) </a:t>
            </a:r>
            <a:endParaRPr lang="en-US" b="0" i="0">
              <a:solidFill>
                <a:srgbClr val="374151"/>
              </a:solidFill>
              <a:effectLst/>
            </a:endParaRPr>
          </a:p>
          <a:p>
            <a:pPr lvl="1"/>
            <a:r>
              <a:rPr lang="vi-VN" b="0" i="0">
                <a:solidFill>
                  <a:srgbClr val="374151"/>
                </a:solidFill>
                <a:effectLst/>
              </a:rPr>
              <a:t> z = 1 nếu cây là cây cân bằng và z = 0, ngược lại.</a:t>
            </a:r>
          </a:p>
          <a:p>
            <a:pPr lvl="1"/>
            <a:endParaRPr lang="vi-VN" b="0" i="0">
              <a:solidFill>
                <a:srgbClr val="374151"/>
              </a:solidFill>
              <a:effectLst/>
              <a:latin typeface="Söhne"/>
            </a:endParaRPr>
          </a:p>
          <a:p>
            <a:pPr marL="0" indent="0">
              <a:buNone/>
            </a:pPr>
            <a:endParaRPr lang="en-US"/>
          </a:p>
        </p:txBody>
      </p:sp>
    </p:spTree>
    <p:extLst>
      <p:ext uri="{BB962C8B-B14F-4D97-AF65-F5344CB8AC3E}">
        <p14:creationId xmlns:p14="http://schemas.microsoft.com/office/powerpoint/2010/main" val="271980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14</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Dữ liệu input và output</a:t>
            </a:r>
          </a:p>
        </p:txBody>
      </p:sp>
      <p:graphicFrame>
        <p:nvGraphicFramePr>
          <p:cNvPr id="14" name="Table 13">
            <a:extLst>
              <a:ext uri="{FF2B5EF4-FFF2-40B4-BE49-F238E27FC236}">
                <a16:creationId xmlns:a16="http://schemas.microsoft.com/office/drawing/2014/main" id="{E2F1E72D-7ECD-4A7F-7151-F4AE67D85925}"/>
              </a:ext>
            </a:extLst>
          </p:cNvPr>
          <p:cNvGraphicFramePr>
            <a:graphicFrameLocks noGrp="1"/>
          </p:cNvGraphicFramePr>
          <p:nvPr>
            <p:extLst>
              <p:ext uri="{D42A27DB-BD31-4B8C-83A1-F6EECF244321}">
                <p14:modId xmlns:p14="http://schemas.microsoft.com/office/powerpoint/2010/main" val="284898409"/>
              </p:ext>
            </p:extLst>
          </p:nvPr>
        </p:nvGraphicFramePr>
        <p:xfrm>
          <a:off x="3503712" y="1268760"/>
          <a:ext cx="5400600" cy="4773238"/>
        </p:xfrm>
        <a:graphic>
          <a:graphicData uri="http://schemas.openxmlformats.org/drawingml/2006/table">
            <a:tbl>
              <a:tblPr firstRow="1" bandRow="1">
                <a:tableStyleId>{5C22544A-7EE6-4342-B048-85BDC9FD1C3A}</a:tableStyleId>
              </a:tblPr>
              <a:tblGrid>
                <a:gridCol w="2698732">
                  <a:extLst>
                    <a:ext uri="{9D8B030D-6E8A-4147-A177-3AD203B41FA5}">
                      <a16:colId xmlns:a16="http://schemas.microsoft.com/office/drawing/2014/main" val="20000"/>
                    </a:ext>
                  </a:extLst>
                </a:gridCol>
                <a:gridCol w="2701868">
                  <a:extLst>
                    <a:ext uri="{9D8B030D-6E8A-4147-A177-3AD203B41FA5}">
                      <a16:colId xmlns:a16="http://schemas.microsoft.com/office/drawing/2014/main" val="20001"/>
                    </a:ext>
                  </a:extLst>
                </a:gridCol>
              </a:tblGrid>
              <a:tr h="312294">
                <a:tc>
                  <a:txBody>
                    <a:bodyPr/>
                    <a:lstStyle/>
                    <a:p>
                      <a:pPr algn="ctr"/>
                      <a:r>
                        <a:rPr lang="en-US" dirty="0" err="1">
                          <a:solidFill>
                            <a:schemeClr val="tx1"/>
                          </a:solidFill>
                        </a:rPr>
                        <a:t>stdin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stdout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07478">
                <a:tc>
                  <a:txBody>
                    <a:bodyPr/>
                    <a:lstStyle/>
                    <a:p>
                      <a:pPr rtl="0"/>
                      <a:r>
                        <a:rPr lang="en-US" sz="1800" b="0" i="0" kern="1200">
                          <a:solidFill>
                            <a:schemeClr val="dk1"/>
                          </a:solidFill>
                          <a:effectLst/>
                          <a:latin typeface="+mn-lt"/>
                          <a:ea typeface="+mn-ea"/>
                          <a:cs typeface="+mn-cs"/>
                        </a:rPr>
                        <a:t>MakeRoot 1</a:t>
                      </a:r>
                    </a:p>
                    <a:p>
                      <a:pPr rtl="0"/>
                      <a:r>
                        <a:rPr lang="en-US" sz="1800" b="0" i="0" kern="1200">
                          <a:solidFill>
                            <a:schemeClr val="dk1"/>
                          </a:solidFill>
                          <a:effectLst/>
                          <a:latin typeface="+mn-lt"/>
                          <a:ea typeface="+mn-ea"/>
                          <a:cs typeface="+mn-cs"/>
                        </a:rPr>
                        <a:t>AddLeft 2 1</a:t>
                      </a:r>
                    </a:p>
                    <a:p>
                      <a:pPr rtl="0"/>
                      <a:r>
                        <a:rPr lang="en-US" sz="1800" b="0" i="0" kern="1200">
                          <a:solidFill>
                            <a:schemeClr val="dk1"/>
                          </a:solidFill>
                          <a:effectLst/>
                          <a:latin typeface="+mn-lt"/>
                          <a:ea typeface="+mn-ea"/>
                          <a:cs typeface="+mn-cs"/>
                        </a:rPr>
                        <a:t>AddRight 3 1</a:t>
                      </a:r>
                    </a:p>
                    <a:p>
                      <a:pPr rtl="0"/>
                      <a:r>
                        <a:rPr lang="en-US" sz="1800" b="0" i="0" kern="1200">
                          <a:solidFill>
                            <a:schemeClr val="dk1"/>
                          </a:solidFill>
                          <a:effectLst/>
                          <a:latin typeface="+mn-lt"/>
                          <a:ea typeface="+mn-ea"/>
                          <a:cs typeface="+mn-cs"/>
                        </a:rPr>
                        <a:t>AddLeft 9 2</a:t>
                      </a:r>
                    </a:p>
                    <a:p>
                      <a:pPr rtl="0"/>
                      <a:r>
                        <a:rPr lang="en-US" sz="1800" b="0" i="0" kern="1200">
                          <a:solidFill>
                            <a:schemeClr val="dk1"/>
                          </a:solidFill>
                          <a:effectLst/>
                          <a:latin typeface="+mn-lt"/>
                          <a:ea typeface="+mn-ea"/>
                          <a:cs typeface="+mn-cs"/>
                        </a:rPr>
                        <a:t>AddRight 4 2</a:t>
                      </a:r>
                    </a:p>
                    <a:p>
                      <a:pPr rtl="0"/>
                      <a:r>
                        <a:rPr lang="en-US" sz="1800" b="0" i="0" kern="1200">
                          <a:solidFill>
                            <a:schemeClr val="dk1"/>
                          </a:solidFill>
                          <a:effectLst/>
                          <a:latin typeface="+mn-lt"/>
                          <a:ea typeface="+mn-ea"/>
                          <a:cs typeface="+mn-cs"/>
                        </a:rPr>
                        <a:t>AddLeft 6 3</a:t>
                      </a:r>
                    </a:p>
                    <a:p>
                      <a:pPr rtl="0"/>
                      <a:r>
                        <a:rPr lang="en-US" sz="1800" b="0" i="0" kern="1200">
                          <a:solidFill>
                            <a:schemeClr val="dk1"/>
                          </a:solidFill>
                          <a:effectLst/>
                          <a:latin typeface="+mn-lt"/>
                          <a:ea typeface="+mn-ea"/>
                          <a:cs typeface="+mn-cs"/>
                        </a:rPr>
                        <a:t>AddRight 5 3</a:t>
                      </a:r>
                    </a:p>
                    <a:p>
                      <a:pPr rtl="0"/>
                      <a:r>
                        <a:rPr lang="en-US" sz="1800" b="0" i="0" kern="1200">
                          <a:solidFill>
                            <a:schemeClr val="dk1"/>
                          </a:solidFill>
                          <a:effectLst/>
                          <a:latin typeface="+mn-lt"/>
                          <a:ea typeface="+mn-ea"/>
                          <a:cs typeface="+mn-cs"/>
                        </a:rPr>
                        <a:t>AddLeft 7 4</a:t>
                      </a:r>
                    </a:p>
                    <a:p>
                      <a:pPr rtl="0"/>
                      <a:r>
                        <a:rPr lang="en-US" sz="1800" b="0" i="0" kern="1200">
                          <a:solidFill>
                            <a:schemeClr val="dk1"/>
                          </a:solidFill>
                          <a:effectLst/>
                          <a:latin typeface="+mn-lt"/>
                          <a:ea typeface="+mn-ea"/>
                          <a:cs typeface="+mn-cs"/>
                        </a:rPr>
                        <a:t>AddRight 8 4</a:t>
                      </a:r>
                    </a:p>
                    <a:p>
                      <a:pPr rtl="0"/>
                      <a:r>
                        <a:rPr lang="en-US" sz="1800" b="0" i="0" kern="120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5648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15</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Cấu trúc dữ liệu: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a:p>
            <a:endParaRPr lang="en-US"/>
          </a:p>
        </p:txBody>
      </p:sp>
      <p:sp>
        <p:nvSpPr>
          <p:cNvPr id="4" name="Rectangle 3">
            <a:extLst>
              <a:ext uri="{FF2B5EF4-FFF2-40B4-BE49-F238E27FC236}">
                <a16:creationId xmlns:a16="http://schemas.microsoft.com/office/drawing/2014/main" id="{7DE3001A-B466-A821-C604-8579526FD543}"/>
              </a:ext>
            </a:extLst>
          </p:cNvPr>
          <p:cNvSpPr txBox="1">
            <a:spLocks noChangeArrowheads="1"/>
          </p:cNvSpPr>
          <p:nvPr/>
        </p:nvSpPr>
        <p:spPr>
          <a:xfrm>
            <a:off x="983432" y="1484785"/>
            <a:ext cx="5832648" cy="381642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#define N 1000001</a:t>
            </a:r>
          </a:p>
          <a:p>
            <a:pPr marL="0" indent="0">
              <a:buNone/>
            </a:pPr>
            <a:r>
              <a:rPr lang="en-US" sz="1400">
                <a:latin typeface="Consolas" panose="020B0609020204030204" pitchFamily="49" charset="0"/>
              </a:rPr>
              <a:t>typedef struct TNode{</a:t>
            </a:r>
          </a:p>
          <a:p>
            <a:pPr marL="0" indent="0">
              <a:buNone/>
            </a:pPr>
            <a:r>
              <a:rPr lang="en-US" sz="1400">
                <a:latin typeface="Consolas" panose="020B0609020204030204" pitchFamily="49" charset="0"/>
              </a:rPr>
              <a:t>    int id;</a:t>
            </a:r>
          </a:p>
          <a:p>
            <a:pPr marL="0" indent="0">
              <a:buNone/>
            </a:pPr>
            <a:r>
              <a:rPr lang="en-US" sz="1400">
                <a:latin typeface="Consolas" panose="020B0609020204030204" pitchFamily="49" charset="0"/>
              </a:rPr>
              <a:t>    struct TNode* left;</a:t>
            </a:r>
          </a:p>
          <a:p>
            <a:pPr marL="0" indent="0">
              <a:buNone/>
            </a:pPr>
            <a:r>
              <a:rPr lang="en-US" sz="1400">
                <a:latin typeface="Consolas" panose="020B0609020204030204" pitchFamily="49" charset="0"/>
              </a:rPr>
              <a:t>    struct TNode*right;</a:t>
            </a:r>
          </a:p>
          <a:p>
            <a:pPr marL="0" indent="0">
              <a:buNone/>
            </a:pPr>
            <a:r>
              <a:rPr lang="en-US" sz="1400">
                <a:latin typeface="Consolas" panose="020B0609020204030204" pitchFamily="49" charset="0"/>
              </a:rPr>
              <a:t>}Node;</a:t>
            </a:r>
          </a:p>
          <a:p>
            <a:pPr marL="0" indent="0">
              <a:buNone/>
            </a:pPr>
            <a:r>
              <a:rPr lang="en-US" sz="1400">
                <a:latin typeface="Consolas" panose="020B0609020204030204" pitchFamily="49" charset="0"/>
              </a:rPr>
              <a:t>Node* root;</a:t>
            </a:r>
          </a:p>
          <a:p>
            <a:pPr marL="0" indent="0">
              <a:buNone/>
            </a:pPr>
            <a:r>
              <a:rPr lang="en-US" sz="1400">
                <a:latin typeface="Consolas" panose="020B0609020204030204" pitchFamily="49" charset="0"/>
              </a:rPr>
              <a:t>Node* nodes[N]; //Mảng chứa các node của cây và chỉ số     		của mảng trùng với id của node</a:t>
            </a:r>
          </a:p>
          <a:p>
            <a:pPr marL="0" indent="0">
              <a:buNone/>
            </a:pPr>
            <a:endParaRPr lang="en-US" sz="1400">
              <a:latin typeface="Consolas" panose="020B0609020204030204" pitchFamily="49" charset="0"/>
            </a:endParaRPr>
          </a:p>
        </p:txBody>
      </p:sp>
      <p:sp>
        <p:nvSpPr>
          <p:cNvPr id="6" name="Rectangle 3">
            <a:extLst>
              <a:ext uri="{FF2B5EF4-FFF2-40B4-BE49-F238E27FC236}">
                <a16:creationId xmlns:a16="http://schemas.microsoft.com/office/drawing/2014/main" id="{93D38D45-4736-E890-6849-B36B24CA7E56}"/>
              </a:ext>
            </a:extLst>
          </p:cNvPr>
          <p:cNvSpPr txBox="1">
            <a:spLocks noChangeArrowheads="1"/>
          </p:cNvSpPr>
          <p:nvPr/>
        </p:nvSpPr>
        <p:spPr>
          <a:xfrm>
            <a:off x="7104112" y="1484785"/>
            <a:ext cx="4536504" cy="381642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 Cấu trúc chứa thông tin của cây</a:t>
            </a:r>
          </a:p>
          <a:p>
            <a:pPr marL="0" indent="0">
              <a:buNone/>
            </a:pPr>
            <a:r>
              <a:rPr lang="en-US" sz="1400">
                <a:latin typeface="Consolas" panose="020B0609020204030204" pitchFamily="49" charset="0"/>
              </a:rPr>
              <a:t>typedef struct TINFO{</a:t>
            </a:r>
          </a:p>
          <a:p>
            <a:pPr marL="0" indent="0">
              <a:buNone/>
            </a:pPr>
            <a:r>
              <a:rPr lang="en-US" sz="1400">
                <a:latin typeface="Consolas" panose="020B0609020204030204" pitchFamily="49" charset="0"/>
              </a:rPr>
              <a:t>    int balanced; // cây có cân bằng không</a:t>
            </a:r>
          </a:p>
          <a:p>
            <a:pPr marL="0" indent="0">
              <a:buNone/>
            </a:pPr>
            <a:r>
              <a:rPr lang="en-US" sz="1400">
                <a:latin typeface="Consolas" panose="020B0609020204030204" pitchFamily="49" charset="0"/>
              </a:rPr>
              <a:t>    int hl; // Độ sâu của con trái</a:t>
            </a:r>
          </a:p>
          <a:p>
            <a:pPr marL="0" indent="0">
              <a:buNone/>
            </a:pPr>
            <a:r>
              <a:rPr lang="en-US" sz="1400">
                <a:latin typeface="Consolas" panose="020B0609020204030204" pitchFamily="49" charset="0"/>
              </a:rPr>
              <a:t>    int hr; // Độ sâu của con phải</a:t>
            </a:r>
          </a:p>
          <a:p>
            <a:pPr marL="0" indent="0">
              <a:buNone/>
            </a:pPr>
            <a:r>
              <a:rPr lang="en-US" sz="1400">
                <a:latin typeface="Consolas" panose="020B0609020204030204" pitchFamily="49" charset="0"/>
              </a:rPr>
              <a:t>    int h;  // Độ sâu của cây</a:t>
            </a:r>
          </a:p>
          <a:p>
            <a:pPr marL="0" indent="0">
              <a:buNone/>
            </a:pPr>
            <a:r>
              <a:rPr lang="en-US" sz="1400">
                <a:latin typeface="Consolas" panose="020B0609020204030204" pitchFamily="49" charset="0"/>
              </a:rPr>
              <a:t>}INFO;</a:t>
            </a:r>
          </a:p>
        </p:txBody>
      </p:sp>
    </p:spTree>
    <p:extLst>
      <p:ext uri="{BB962C8B-B14F-4D97-AF65-F5344CB8AC3E}">
        <p14:creationId xmlns:p14="http://schemas.microsoft.com/office/powerpoint/2010/main" val="217356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6A349-7FC0-EC0C-700C-59F978435620}"/>
              </a:ext>
            </a:extLst>
          </p:cNvPr>
          <p:cNvSpPr>
            <a:spLocks noGrp="1"/>
          </p:cNvSpPr>
          <p:nvPr>
            <p:ph type="sldNum" sz="quarter" idx="12"/>
          </p:nvPr>
        </p:nvSpPr>
        <p:spPr/>
        <p:txBody>
          <a:bodyPr/>
          <a:lstStyle/>
          <a:p>
            <a:fld id="{A5B08488-2DBE-4E62-B7EE-BA7D2927C7BD}" type="slidenum">
              <a:rPr lang="en-GB" smtClean="0"/>
              <a:t>16</a:t>
            </a:fld>
            <a:endParaRPr lang="en-GB"/>
          </a:p>
        </p:txBody>
      </p:sp>
      <p:sp>
        <p:nvSpPr>
          <p:cNvPr id="3" name="Title 2">
            <a:extLst>
              <a:ext uri="{FF2B5EF4-FFF2-40B4-BE49-F238E27FC236}">
                <a16:creationId xmlns:a16="http://schemas.microsoft.com/office/drawing/2014/main" id="{963220B3-E725-E078-FBC0-2BEB09C58A53}"/>
              </a:ext>
            </a:extLst>
          </p:cNvPr>
          <p:cNvSpPr>
            <a:spLocks noGrp="1"/>
          </p:cNvSpPr>
          <p:nvPr>
            <p:ph type="title"/>
          </p:nvPr>
        </p:nvSpPr>
        <p:spPr/>
        <p:txBody>
          <a:bodyPr/>
          <a:lstStyle/>
          <a:p>
            <a:r>
              <a:rPr lang="en-US" sz="2800"/>
              <a:t>BÀI TOÁN KIỂM TRA CÂY NHỊ PHÂN CÂN BẰNG</a:t>
            </a:r>
            <a:endParaRPr lang="en-US"/>
          </a:p>
        </p:txBody>
      </p:sp>
      <p:sp>
        <p:nvSpPr>
          <p:cNvPr id="4" name="Content Placeholder 3">
            <a:extLst>
              <a:ext uri="{FF2B5EF4-FFF2-40B4-BE49-F238E27FC236}">
                <a16:creationId xmlns:a16="http://schemas.microsoft.com/office/drawing/2014/main" id="{4144E8CA-8896-392D-FF3C-4E0E907ED837}"/>
              </a:ext>
            </a:extLst>
          </p:cNvPr>
          <p:cNvSpPr>
            <a:spLocks noGrp="1"/>
          </p:cNvSpPr>
          <p:nvPr>
            <p:ph sz="quarter" idx="13"/>
          </p:nvPr>
        </p:nvSpPr>
        <p:spPr/>
        <p:txBody>
          <a:bodyPr/>
          <a:lstStyle/>
          <a:p>
            <a:r>
              <a:rPr lang="en-US"/>
              <a:t>Khởi tạo một node với khóa id</a:t>
            </a:r>
          </a:p>
        </p:txBody>
      </p:sp>
      <p:sp>
        <p:nvSpPr>
          <p:cNvPr id="5" name="Rectangle 3">
            <a:extLst>
              <a:ext uri="{FF2B5EF4-FFF2-40B4-BE49-F238E27FC236}">
                <a16:creationId xmlns:a16="http://schemas.microsoft.com/office/drawing/2014/main" id="{255DCAA9-93E2-8601-4E99-77C5F7F3E53C}"/>
              </a:ext>
            </a:extLst>
          </p:cNvPr>
          <p:cNvSpPr txBox="1">
            <a:spLocks noChangeArrowheads="1"/>
          </p:cNvSpPr>
          <p:nvPr/>
        </p:nvSpPr>
        <p:spPr>
          <a:xfrm>
            <a:off x="1703513" y="1916832"/>
            <a:ext cx="5760640" cy="223224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a:latin typeface="Consolas" panose="020B0609020204030204" pitchFamily="49" charset="0"/>
              </a:rPr>
              <a:t>Node* makeNode(int id){</a:t>
            </a:r>
          </a:p>
          <a:p>
            <a:pPr marL="0" indent="0">
              <a:buFont typeface="Arial" panose="020B0604020202020204" pitchFamily="34" charset="0"/>
              <a:buNone/>
            </a:pPr>
            <a:r>
              <a:rPr lang="en-US" sz="1400">
                <a:latin typeface="Consolas" panose="020B0609020204030204" pitchFamily="49" charset="0"/>
              </a:rPr>
              <a:t>    Node* p = (Node*)malloc(sizeof(Node));</a:t>
            </a:r>
          </a:p>
          <a:p>
            <a:pPr marL="0" indent="0">
              <a:buFont typeface="Arial" panose="020B0604020202020204" pitchFamily="34" charset="0"/>
              <a:buNone/>
            </a:pPr>
            <a:r>
              <a:rPr lang="en-US" sz="1400">
                <a:latin typeface="Consolas" panose="020B0609020204030204" pitchFamily="49" charset="0"/>
              </a:rPr>
              <a:t>    p-&gt;id = id;  </a:t>
            </a:r>
          </a:p>
          <a:p>
            <a:pPr marL="0" indent="0">
              <a:buFont typeface="Arial" panose="020B0604020202020204" pitchFamily="34" charset="0"/>
              <a:buNone/>
            </a:pPr>
            <a:r>
              <a:rPr lang="en-US" sz="1400">
                <a:latin typeface="Consolas" panose="020B0609020204030204" pitchFamily="49" charset="0"/>
              </a:rPr>
              <a:t>    p-&gt;left = NULL; </a:t>
            </a:r>
          </a:p>
          <a:p>
            <a:pPr marL="0" indent="0">
              <a:buFont typeface="Arial" panose="020B0604020202020204" pitchFamily="34" charset="0"/>
              <a:buNone/>
            </a:pPr>
            <a:r>
              <a:rPr lang="en-US" sz="1400">
                <a:latin typeface="Consolas" panose="020B0609020204030204" pitchFamily="49" charset="0"/>
              </a:rPr>
              <a:t>    p-&gt;right = NULL;</a:t>
            </a:r>
          </a:p>
          <a:p>
            <a:pPr marL="0" indent="0">
              <a:buFont typeface="Arial" panose="020B0604020202020204" pitchFamily="34" charset="0"/>
              <a:buNone/>
            </a:pPr>
            <a:r>
              <a:rPr lang="en-US" sz="1400">
                <a:latin typeface="Consolas" panose="020B0609020204030204" pitchFamily="49" charset="0"/>
              </a:rPr>
              <a:t>    return p;</a:t>
            </a:r>
          </a:p>
          <a:p>
            <a:pPr marL="0" indent="0">
              <a:buFont typeface="Arial" panose="020B0604020202020204" pitchFamily="34" charset="0"/>
              <a:buNone/>
            </a:pPr>
            <a:r>
              <a:rPr lang="en-US" sz="1400">
                <a:latin typeface="Consolas" panose="020B0609020204030204" pitchFamily="49" charset="0"/>
              </a:rPr>
              <a:t>}</a:t>
            </a:r>
          </a:p>
        </p:txBody>
      </p:sp>
    </p:spTree>
    <p:extLst>
      <p:ext uri="{BB962C8B-B14F-4D97-AF65-F5344CB8AC3E}">
        <p14:creationId xmlns:p14="http://schemas.microsoft.com/office/powerpoint/2010/main" val="380553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17</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hoặc phải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3" y="1484784"/>
            <a:ext cx="5985093"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addLeft(int u, int v){</a:t>
            </a:r>
          </a:p>
          <a:p>
            <a:pPr marL="0" indent="0">
              <a:buNone/>
            </a:pPr>
            <a:r>
              <a:rPr lang="en-US" sz="1400">
                <a:latin typeface="Consolas" panose="020B0609020204030204" pitchFamily="49" charset="0"/>
              </a:rPr>
              <a:t>     if nodes[u] is not NULL or nodes[v] is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 nodes[v].left is not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 = makeNode(u)</a:t>
            </a:r>
          </a:p>
          <a:p>
            <a:pPr marL="0" indent="0">
              <a:buNone/>
            </a:pPr>
            <a:r>
              <a:rPr lang="en-US" sz="1400">
                <a:latin typeface="Consolas" panose="020B0609020204030204" pitchFamily="49" charset="0"/>
              </a:rPr>
              <a:t>    nodes[v].left = p</a:t>
            </a:r>
          </a:p>
          <a:p>
            <a:pPr marL="0" indent="0">
              <a:buNone/>
            </a:pPr>
            <a:r>
              <a:rPr lang="en-US" sz="1400">
                <a:latin typeface="Consolas" panose="020B0609020204030204" pitchFamily="49" charset="0"/>
              </a:rPr>
              <a:t>    nodes[u] = p</a:t>
            </a:r>
          </a:p>
          <a:p>
            <a:pPr marL="0" indent="0">
              <a:buNone/>
            </a:pPr>
            <a:r>
              <a:rPr lang="en-US" sz="1400">
                <a:latin typeface="Consolas" panose="020B0609020204030204" pitchFamily="49" charset="0"/>
              </a:rPr>
              <a:t>    return 1</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5" y="1484784"/>
            <a:ext cx="5299655"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int addRight(int u, int v){</a:t>
            </a:r>
          </a:p>
          <a:p>
            <a:pPr marL="0" indent="0">
              <a:buNone/>
            </a:pPr>
            <a:r>
              <a:rPr lang="nl-NL" sz="1400">
                <a:latin typeface="Consolas" panose="020B0609020204030204" pitchFamily="49" charset="0"/>
              </a:rPr>
              <a:t>    </a:t>
            </a:r>
            <a:r>
              <a:rPr lang="en-US" sz="1400">
                <a:latin typeface="Consolas" panose="020B0609020204030204" pitchFamily="49" charset="0"/>
              </a:rPr>
              <a:t> if nodes[u] is not NULL or nodes[v] is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 nodes[v].right is not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 = makeNode(u)</a:t>
            </a:r>
          </a:p>
          <a:p>
            <a:pPr marL="0" indent="0">
              <a:buNone/>
            </a:pPr>
            <a:r>
              <a:rPr lang="en-US" sz="1400">
                <a:latin typeface="Consolas" panose="020B0609020204030204" pitchFamily="49" charset="0"/>
              </a:rPr>
              <a:t>    nodes[v].right := p</a:t>
            </a:r>
          </a:p>
          <a:p>
            <a:pPr marL="0" indent="0">
              <a:buNone/>
            </a:pPr>
            <a:r>
              <a:rPr lang="en-US" sz="1400">
                <a:latin typeface="Consolas" panose="020B0609020204030204" pitchFamily="49" charset="0"/>
              </a:rPr>
              <a:t>    nodes[u] = p</a:t>
            </a:r>
          </a:p>
          <a:p>
            <a:pPr marL="0" indent="0">
              <a:buNone/>
            </a:pPr>
            <a:r>
              <a:rPr lang="en-US" sz="1400">
                <a:latin typeface="Consolas" panose="020B0609020204030204" pitchFamily="49" charset="0"/>
              </a:rPr>
              <a:t>    return 1</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630131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18</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KIỂM TRA CÂY NHỊ PHÂN CÂN BẰNG– MÃ GIẢ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3470140" cy="4909124"/>
          </a:xfrm>
        </p:spPr>
        <p:txBody>
          <a:bodyPr/>
          <a:lstStyle/>
          <a:p>
            <a:r>
              <a:rPr lang="vi-VN" sz="2000"/>
              <a:t>Hàm visit được thiết kế để duyệt một cây nhị phân </a:t>
            </a:r>
            <a:r>
              <a:rPr lang="en-US" sz="2000"/>
              <a:t>và </a:t>
            </a:r>
            <a:r>
              <a:rPr lang="vi-VN" sz="2000"/>
              <a:t>trả về một cấu trúc INFO chứa hai thông tin: </a:t>
            </a:r>
            <a:r>
              <a:rPr lang="en-US" sz="2000"/>
              <a:t>C</a:t>
            </a:r>
            <a:r>
              <a:rPr lang="vi-VN" sz="2000"/>
              <a:t>hiều cao của cây có gốc và liệu cây con đó có cân bằng không</a:t>
            </a:r>
            <a:r>
              <a:rPr lang="en-US" sz="2000"/>
              <a:t> (cân bằng khi balanced =1 và 0 nếu ngược lại)</a:t>
            </a:r>
            <a:r>
              <a:rPr lang="vi-VN" sz="2000"/>
              <a:t>.</a:t>
            </a:r>
            <a:endParaRPr lang="en-US" sz="2000"/>
          </a:p>
          <a:p>
            <a:endParaRPr lang="en-US"/>
          </a:p>
          <a:p>
            <a:endParaRPr lang="en-US"/>
          </a:p>
          <a:p>
            <a:pPr marL="0" indent="0">
              <a:buNone/>
            </a:pPr>
            <a:endParaRPr lang="en-US"/>
          </a:p>
          <a:p>
            <a:pPr marL="0" indent="0">
              <a:buNone/>
            </a:pPr>
            <a:endParaRPr lang="en-US"/>
          </a:p>
        </p:txBody>
      </p:sp>
      <p:sp>
        <p:nvSpPr>
          <p:cNvPr id="9" name="Rectangle 3">
            <a:extLst>
              <a:ext uri="{FF2B5EF4-FFF2-40B4-BE49-F238E27FC236}">
                <a16:creationId xmlns:a16="http://schemas.microsoft.com/office/drawing/2014/main" id="{122286C4-8345-9E37-7BDA-099A18BDF538}"/>
              </a:ext>
            </a:extLst>
          </p:cNvPr>
          <p:cNvSpPr txBox="1">
            <a:spLocks noChangeArrowheads="1"/>
          </p:cNvSpPr>
          <p:nvPr/>
        </p:nvSpPr>
        <p:spPr>
          <a:xfrm>
            <a:off x="3863752" y="1028474"/>
            <a:ext cx="4464496" cy="50663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INFO visit(Node * r){</a:t>
            </a:r>
          </a:p>
          <a:p>
            <a:pPr marL="0" indent="0">
              <a:buNone/>
            </a:pPr>
            <a:r>
              <a:rPr lang="en-US" sz="1400">
                <a:latin typeface="Consolas" panose="020B0609020204030204" pitchFamily="49" charset="0"/>
              </a:rPr>
              <a:t>if r is NULL then</a:t>
            </a:r>
          </a:p>
          <a:p>
            <a:pPr marL="0" indent="0">
              <a:buNone/>
            </a:pPr>
            <a:r>
              <a:rPr lang="en-US" sz="1400">
                <a:latin typeface="Consolas" panose="020B0609020204030204" pitchFamily="49" charset="0"/>
              </a:rPr>
              <a:t>        INFO i</a:t>
            </a:r>
          </a:p>
          <a:p>
            <a:pPr marL="0" indent="0">
              <a:buNone/>
            </a:pPr>
            <a:r>
              <a:rPr lang="en-US" sz="1400">
                <a:latin typeface="Consolas" panose="020B0609020204030204" pitchFamily="49" charset="0"/>
              </a:rPr>
              <a:t>        i.balanced := 1</a:t>
            </a:r>
          </a:p>
          <a:p>
            <a:pPr marL="0" indent="0">
              <a:buNone/>
            </a:pPr>
            <a:r>
              <a:rPr lang="en-US" sz="1400">
                <a:latin typeface="Consolas" panose="020B0609020204030204" pitchFamily="49" charset="0"/>
              </a:rPr>
              <a:t>        i.h := 0</a:t>
            </a: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i1 := visit(r.left)</a:t>
            </a:r>
          </a:p>
          <a:p>
            <a:pPr marL="0" indent="0">
              <a:buNone/>
            </a:pPr>
            <a:r>
              <a:rPr lang="en-US" sz="1400">
                <a:latin typeface="Consolas" panose="020B0609020204030204" pitchFamily="49" charset="0"/>
              </a:rPr>
              <a:t>    i2 := visit(r.right)</a:t>
            </a:r>
          </a:p>
          <a:p>
            <a:pPr marL="0" indent="0">
              <a:buNone/>
            </a:pPr>
            <a:r>
              <a:rPr lang="en-US" sz="1400">
                <a:latin typeface="Consolas" panose="020B0609020204030204" pitchFamily="49" charset="0"/>
              </a:rPr>
              <a:t>    INFO i</a:t>
            </a:r>
          </a:p>
          <a:p>
            <a:pPr marL="0" indent="0">
              <a:buNone/>
            </a:pPr>
            <a:r>
              <a:rPr lang="en-US" sz="1400">
                <a:latin typeface="Consolas" panose="020B0609020204030204" pitchFamily="49" charset="0"/>
              </a:rPr>
              <a:t>    i.h := max(i1.h, i2.h) + 1</a:t>
            </a:r>
          </a:p>
          <a:p>
            <a:pPr marL="0" indent="0">
              <a:buNone/>
            </a:pPr>
            <a:r>
              <a:rPr lang="en-US" sz="1400">
                <a:latin typeface="Consolas" panose="020B0609020204030204" pitchFamily="49" charset="0"/>
              </a:rPr>
              <a:t>    if i1.balanced = 0 then</a:t>
            </a:r>
          </a:p>
          <a:p>
            <a:pPr marL="0" indent="0">
              <a:buNone/>
            </a:pPr>
            <a:r>
              <a:rPr lang="en-US" sz="1400">
                <a:latin typeface="Consolas" panose="020B0609020204030204" pitchFamily="49" charset="0"/>
              </a:rPr>
              <a:t>        i.balanced := 0</a:t>
            </a: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    end if</a:t>
            </a:r>
          </a:p>
          <a:p>
            <a:pPr marL="0" indent="0">
              <a:buNone/>
            </a:pPr>
            <a:endParaRPr lang="en-US" sz="1400">
              <a:latin typeface="Consolas" panose="020B0609020204030204" pitchFamily="49" charset="0"/>
            </a:endParaRPr>
          </a:p>
          <a:p>
            <a:pPr marL="0" indent="0">
              <a:buNone/>
            </a:pPr>
            <a:endParaRPr lang="en-US" sz="1400">
              <a:latin typeface="Consolas" panose="020B0609020204030204" pitchFamily="49" charset="0"/>
            </a:endParaRPr>
          </a:p>
        </p:txBody>
      </p:sp>
      <p:sp>
        <p:nvSpPr>
          <p:cNvPr id="5" name="Rectangle 3">
            <a:extLst>
              <a:ext uri="{FF2B5EF4-FFF2-40B4-BE49-F238E27FC236}">
                <a16:creationId xmlns:a16="http://schemas.microsoft.com/office/drawing/2014/main" id="{BDA7E31D-354C-CFB9-042C-7530380F6EDE}"/>
              </a:ext>
            </a:extLst>
          </p:cNvPr>
          <p:cNvSpPr txBox="1">
            <a:spLocks noChangeArrowheads="1"/>
          </p:cNvSpPr>
          <p:nvPr/>
        </p:nvSpPr>
        <p:spPr>
          <a:xfrm>
            <a:off x="8341959" y="1028474"/>
            <a:ext cx="3636233" cy="50663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if i2.balanced = 0 then</a:t>
            </a:r>
          </a:p>
          <a:p>
            <a:pPr marL="0" indent="0">
              <a:buNone/>
            </a:pPr>
            <a:r>
              <a:rPr lang="en-US" sz="1400">
                <a:latin typeface="Consolas" panose="020B0609020204030204" pitchFamily="49" charset="0"/>
              </a:rPr>
              <a:t>        i.balanced := 0</a:t>
            </a: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 abs(i1.h - i2.h) &gt;= 2 then</a:t>
            </a:r>
          </a:p>
          <a:p>
            <a:pPr marL="0" indent="0">
              <a:buNone/>
            </a:pPr>
            <a:r>
              <a:rPr lang="en-US" sz="1400">
                <a:latin typeface="Consolas" panose="020B0609020204030204" pitchFamily="49" charset="0"/>
              </a:rPr>
              <a:t>        i.balanced := 0</a:t>
            </a:r>
          </a:p>
          <a:p>
            <a:pPr marL="0" indent="0">
              <a:buNone/>
            </a:pPr>
            <a:r>
              <a:rPr lang="en-US" sz="1400">
                <a:latin typeface="Consolas" panose="020B0609020204030204" pitchFamily="49" charset="0"/>
              </a:rPr>
              <a:t>    else</a:t>
            </a:r>
          </a:p>
          <a:p>
            <a:pPr marL="0" indent="0">
              <a:buNone/>
            </a:pPr>
            <a:r>
              <a:rPr lang="en-US" sz="1400">
                <a:latin typeface="Consolas" panose="020B0609020204030204" pitchFamily="49" charset="0"/>
              </a:rPr>
              <a:t>        i.balanced := 1</a:t>
            </a:r>
          </a:p>
          <a:p>
            <a:pPr marL="0" indent="0">
              <a:buNone/>
            </a:pPr>
            <a:r>
              <a:rPr lang="en-US" sz="1400">
                <a:latin typeface="Consolas" panose="020B0609020204030204" pitchFamily="49" charset="0"/>
              </a:rPr>
              <a:t>    end if</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60037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19</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hoặc phải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3" y="1484784"/>
            <a:ext cx="5985093"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addLeft(int u, int v){// add a new node id = u as a left child of the node id = v (if not exists)</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if(nodes[u] != NULL || nodes[v] == NULL) return 0;</a:t>
            </a:r>
          </a:p>
          <a:p>
            <a:pPr marL="0" indent="0">
              <a:buNone/>
            </a:pPr>
            <a:r>
              <a:rPr lang="en-US" sz="1400">
                <a:latin typeface="Consolas" panose="020B0609020204030204" pitchFamily="49" charset="0"/>
              </a:rPr>
              <a:t>    if(nodes[v]-&gt;left != NULL) return 0;</a:t>
            </a:r>
          </a:p>
          <a:p>
            <a:pPr marL="0" indent="0">
              <a:buNone/>
            </a:pPr>
            <a:r>
              <a:rPr lang="en-US" sz="1400">
                <a:latin typeface="Consolas" panose="020B0609020204030204" pitchFamily="49" charset="0"/>
              </a:rPr>
              <a:t>    Node* p = makeNode(u);</a:t>
            </a:r>
          </a:p>
          <a:p>
            <a:pPr marL="0" indent="0">
              <a:buNone/>
            </a:pPr>
            <a:r>
              <a:rPr lang="en-US" sz="1400">
                <a:latin typeface="Consolas" panose="020B0609020204030204" pitchFamily="49" charset="0"/>
              </a:rPr>
              <a:t>    nodes[v]-&gt;left = p;</a:t>
            </a:r>
          </a:p>
          <a:p>
            <a:pPr marL="0" indent="0">
              <a:buNone/>
            </a:pPr>
            <a:r>
              <a:rPr lang="en-US" sz="1400">
                <a:latin typeface="Consolas" panose="020B0609020204030204" pitchFamily="49" charset="0"/>
              </a:rPr>
              <a:t>    nodes[u] = p;</a:t>
            </a:r>
          </a:p>
          <a:p>
            <a:pPr marL="0" indent="0">
              <a:buNone/>
            </a:pPr>
            <a:r>
              <a:rPr lang="en-US" sz="1400">
                <a:latin typeface="Consolas" panose="020B0609020204030204" pitchFamily="49" charset="0"/>
              </a:rPr>
              <a:t>    return 1;</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5" y="1484784"/>
            <a:ext cx="5299655"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int addRight(int u, int v){</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if(nodes[u] != NULL || nodes[v] == NULL)</a:t>
            </a:r>
          </a:p>
          <a:p>
            <a:pPr marL="0" indent="0">
              <a:buNone/>
            </a:pPr>
            <a:r>
              <a:rPr lang="nl-NL" sz="1400">
                <a:latin typeface="Consolas" panose="020B0609020204030204" pitchFamily="49" charset="0"/>
              </a:rPr>
              <a:t>	 return 0;</a:t>
            </a:r>
          </a:p>
          <a:p>
            <a:pPr marL="0" indent="0">
              <a:buNone/>
            </a:pPr>
            <a:r>
              <a:rPr lang="nl-NL" sz="1400">
                <a:latin typeface="Consolas" panose="020B0609020204030204" pitchFamily="49" charset="0"/>
              </a:rPr>
              <a:t>    if(nodes[v]-&gt;right != NULL) return 0;</a:t>
            </a:r>
          </a:p>
          <a:p>
            <a:pPr marL="0" indent="0">
              <a:buNone/>
            </a:pPr>
            <a:r>
              <a:rPr lang="nl-NL" sz="1400">
                <a:latin typeface="Consolas" panose="020B0609020204030204" pitchFamily="49" charset="0"/>
              </a:rPr>
              <a:t>    Node* p = makeNode(u);</a:t>
            </a:r>
          </a:p>
          <a:p>
            <a:pPr marL="0" indent="0">
              <a:buNone/>
            </a:pPr>
            <a:r>
              <a:rPr lang="nl-NL" sz="1400">
                <a:latin typeface="Consolas" panose="020B0609020204030204" pitchFamily="49" charset="0"/>
              </a:rPr>
              <a:t>    nodes[v]-&gt;right = p;</a:t>
            </a:r>
          </a:p>
          <a:p>
            <a:pPr marL="0" indent="0">
              <a:buNone/>
            </a:pPr>
            <a:r>
              <a:rPr lang="nl-NL" sz="1400">
                <a:latin typeface="Consolas" panose="020B0609020204030204" pitchFamily="49" charset="0"/>
              </a:rPr>
              <a:t>    nodes[u] = p;</a:t>
            </a:r>
          </a:p>
          <a:p>
            <a:pPr marL="0" indent="0">
              <a:buNone/>
            </a:pPr>
            <a:r>
              <a:rPr lang="nl-NL" sz="1400">
                <a:latin typeface="Consolas" panose="020B0609020204030204" pitchFamily="49" charset="0"/>
              </a:rPr>
              <a:t>    return 1;</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421635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pPr marL="0" indent="0" algn="ctr">
              <a:buFont typeface="Arial" panose="020B0604020202020204" pitchFamily="34" charset="0"/>
              <a:buNone/>
            </a:pPr>
            <a:r>
              <a:rPr lang="en-US" altLang="zh-CN" sz="4000" b="1">
                <a:solidFill>
                  <a:schemeClr val="bg1"/>
                </a:solidFill>
                <a:latin typeface="Linh AvantGarde" panose="02000603030000020004" pitchFamily="2" charset="0"/>
              </a:rPr>
              <a:t>LẬP TRÌNH C CƠ BẢN</a:t>
            </a:r>
            <a:endParaRPr lang="en-US" altLang="zh-CN" sz="4000" b="1" dirty="0">
              <a:solidFill>
                <a:schemeClr val="bg1"/>
              </a:solidFill>
              <a:latin typeface="Linh AvantGarde" panose="02000603030000020004" pitchFamily="2" charset="0"/>
            </a:endParaRPr>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20</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KIỂM TRA CÂY NHỊ PHÂN CÂN BẰNG– CODE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3470140" cy="4909124"/>
          </a:xfrm>
        </p:spPr>
        <p:txBody>
          <a:bodyPr/>
          <a:lstStyle/>
          <a:p>
            <a:r>
              <a:rPr lang="vi-VN" sz="2000"/>
              <a:t>Hàm visit được thiết kế để duyệt một cây nhị phân </a:t>
            </a:r>
            <a:r>
              <a:rPr lang="en-US" sz="2000"/>
              <a:t>và </a:t>
            </a:r>
            <a:r>
              <a:rPr lang="vi-VN" sz="2000"/>
              <a:t>trả về một cấu trúc INFO chứa hai thông tin: </a:t>
            </a:r>
            <a:r>
              <a:rPr lang="en-US" sz="2000"/>
              <a:t>C</a:t>
            </a:r>
            <a:r>
              <a:rPr lang="vi-VN" sz="2000"/>
              <a:t>hiều cao của cây có gốc và liệu cây con đó có cân bằng không</a:t>
            </a:r>
            <a:r>
              <a:rPr lang="en-US" sz="2000"/>
              <a:t> (cân bằng khi balanced =1 và 0 nếu ngược lại)</a:t>
            </a:r>
            <a:r>
              <a:rPr lang="vi-VN" sz="2000"/>
              <a:t>.</a:t>
            </a:r>
            <a:endParaRPr lang="en-US" sz="2000"/>
          </a:p>
          <a:p>
            <a:endParaRPr lang="en-US"/>
          </a:p>
          <a:p>
            <a:endParaRPr lang="en-US"/>
          </a:p>
          <a:p>
            <a:pPr marL="0" indent="0">
              <a:buNone/>
            </a:pPr>
            <a:endParaRPr lang="en-US"/>
          </a:p>
          <a:p>
            <a:pPr marL="0" indent="0">
              <a:buNone/>
            </a:pPr>
            <a:endParaRPr lang="en-US"/>
          </a:p>
        </p:txBody>
      </p:sp>
      <p:sp>
        <p:nvSpPr>
          <p:cNvPr id="9" name="Rectangle 3">
            <a:extLst>
              <a:ext uri="{FF2B5EF4-FFF2-40B4-BE49-F238E27FC236}">
                <a16:creationId xmlns:a16="http://schemas.microsoft.com/office/drawing/2014/main" id="{122286C4-8345-9E37-7BDA-099A18BDF538}"/>
              </a:ext>
            </a:extLst>
          </p:cNvPr>
          <p:cNvSpPr txBox="1">
            <a:spLocks noChangeArrowheads="1"/>
          </p:cNvSpPr>
          <p:nvPr/>
        </p:nvSpPr>
        <p:spPr>
          <a:xfrm>
            <a:off x="3863752" y="1028474"/>
            <a:ext cx="4464496" cy="50663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INFO visit(Node * r){</a:t>
            </a:r>
          </a:p>
          <a:p>
            <a:pPr marL="0" indent="0">
              <a:buNone/>
            </a:pPr>
            <a:r>
              <a:rPr lang="en-US" sz="1400">
                <a:latin typeface="Consolas" panose="020B0609020204030204" pitchFamily="49" charset="0"/>
              </a:rPr>
              <a:t>    if(r == NULL){</a:t>
            </a:r>
          </a:p>
          <a:p>
            <a:pPr marL="0" indent="0">
              <a:buNone/>
            </a:pPr>
            <a:r>
              <a:rPr lang="en-US" sz="1400">
                <a:latin typeface="Consolas" panose="020B0609020204030204" pitchFamily="49" charset="0"/>
              </a:rPr>
              <a:t>        INFO i;</a:t>
            </a:r>
          </a:p>
          <a:p>
            <a:pPr marL="0" indent="0">
              <a:buNone/>
            </a:pPr>
            <a:r>
              <a:rPr lang="en-US" sz="1400">
                <a:latin typeface="Consolas" panose="020B0609020204030204" pitchFamily="49" charset="0"/>
              </a:rPr>
              <a:t>        i.balanced = 1;</a:t>
            </a:r>
          </a:p>
          <a:p>
            <a:pPr marL="0" indent="0">
              <a:buNone/>
            </a:pPr>
            <a:r>
              <a:rPr lang="en-US" sz="1400">
                <a:latin typeface="Consolas" panose="020B0609020204030204" pitchFamily="49" charset="0"/>
              </a:rPr>
              <a:t>        i.h = 0;</a:t>
            </a: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INFO i1 = visit(r-&gt;left);</a:t>
            </a:r>
          </a:p>
          <a:p>
            <a:pPr marL="0" indent="0">
              <a:buNone/>
            </a:pPr>
            <a:r>
              <a:rPr lang="en-US" sz="1400">
                <a:latin typeface="Consolas" panose="020B0609020204030204" pitchFamily="49" charset="0"/>
              </a:rPr>
              <a:t>    INFO i2 = visit(r-&gt;right);</a:t>
            </a:r>
          </a:p>
          <a:p>
            <a:pPr marL="0" indent="0">
              <a:buNone/>
            </a:pPr>
            <a:r>
              <a:rPr lang="en-US" sz="1400">
                <a:latin typeface="Consolas" panose="020B0609020204030204" pitchFamily="49" charset="0"/>
              </a:rPr>
              <a:t>    INFO i;</a:t>
            </a:r>
          </a:p>
          <a:p>
            <a:pPr marL="0" indent="0">
              <a:buNone/>
            </a:pPr>
            <a:r>
              <a:rPr lang="en-US" sz="1400">
                <a:latin typeface="Consolas" panose="020B0609020204030204" pitchFamily="49" charset="0"/>
              </a:rPr>
              <a:t>    i.h = (i1.h &gt; i2.h ? i1.h : i2.h) + 1;</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if(i1.balanced == 0){</a:t>
            </a:r>
          </a:p>
          <a:p>
            <a:pPr marL="0" indent="0">
              <a:buNone/>
            </a:pPr>
            <a:r>
              <a:rPr lang="en-US" sz="1400">
                <a:latin typeface="Consolas" panose="020B0609020204030204" pitchFamily="49" charset="0"/>
              </a:rPr>
              <a:t>        i.balanced = 0; return i;</a:t>
            </a:r>
          </a:p>
          <a:p>
            <a:pPr marL="0" indent="0">
              <a:buNone/>
            </a:pPr>
            <a:r>
              <a:rPr lang="en-US" sz="1400">
                <a:latin typeface="Consolas" panose="020B0609020204030204" pitchFamily="49" charset="0"/>
              </a:rPr>
              <a:t>    }</a:t>
            </a:r>
          </a:p>
          <a:p>
            <a:pPr marL="0" indent="0">
              <a:buNone/>
            </a:pPr>
            <a:endParaRPr lang="en-US" sz="1400">
              <a:latin typeface="Consolas" panose="020B0609020204030204" pitchFamily="49" charset="0"/>
            </a:endParaRPr>
          </a:p>
        </p:txBody>
      </p:sp>
      <p:sp>
        <p:nvSpPr>
          <p:cNvPr id="5" name="Rectangle 3">
            <a:extLst>
              <a:ext uri="{FF2B5EF4-FFF2-40B4-BE49-F238E27FC236}">
                <a16:creationId xmlns:a16="http://schemas.microsoft.com/office/drawing/2014/main" id="{BDA7E31D-354C-CFB9-042C-7530380F6EDE}"/>
              </a:ext>
            </a:extLst>
          </p:cNvPr>
          <p:cNvSpPr txBox="1">
            <a:spLocks noChangeArrowheads="1"/>
          </p:cNvSpPr>
          <p:nvPr/>
        </p:nvSpPr>
        <p:spPr>
          <a:xfrm>
            <a:off x="8341959" y="1028474"/>
            <a:ext cx="3636233" cy="50663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if(i2.balanced == 0){</a:t>
            </a:r>
          </a:p>
          <a:p>
            <a:pPr marL="0" indent="0">
              <a:buNone/>
            </a:pPr>
            <a:r>
              <a:rPr lang="en-US" sz="1400">
                <a:latin typeface="Consolas" panose="020B0609020204030204" pitchFamily="49" charset="0"/>
              </a:rPr>
              <a:t>        i.balanced = 0; return i;</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if(abs(i1.h - i2.h) &gt;= 2){</a:t>
            </a:r>
          </a:p>
          <a:p>
            <a:pPr marL="0" indent="0">
              <a:buNone/>
            </a:pPr>
            <a:r>
              <a:rPr lang="en-US" sz="1400">
                <a:latin typeface="Consolas" panose="020B0609020204030204" pitchFamily="49" charset="0"/>
              </a:rPr>
              <a:t>        i.balanced = 0;</a:t>
            </a:r>
          </a:p>
          <a:p>
            <a:pPr marL="0" indent="0">
              <a:buNone/>
            </a:pPr>
            <a:r>
              <a:rPr lang="en-US" sz="1400">
                <a:latin typeface="Consolas" panose="020B0609020204030204" pitchFamily="49" charset="0"/>
              </a:rPr>
              <a:t>    }else</a:t>
            </a:r>
          </a:p>
          <a:p>
            <a:pPr marL="0" indent="0">
              <a:buNone/>
            </a:pPr>
            <a:r>
              <a:rPr lang="en-US" sz="1400">
                <a:latin typeface="Consolas" panose="020B0609020204030204" pitchFamily="49" charset="0"/>
              </a:rPr>
              <a:t>        i.balanced = 1;</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    return i;</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07436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21</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KIỂM TRA CÂY NHỊ PHÂN CÂN BẰNG–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7491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solve(){</a:t>
            </a:r>
          </a:p>
          <a:p>
            <a:pPr marL="0" indent="0">
              <a:buNone/>
            </a:pPr>
            <a:r>
              <a:rPr lang="en-US" sz="1400">
                <a:latin typeface="Consolas" panose="020B0609020204030204" pitchFamily="49" charset="0"/>
              </a:rPr>
              <a:t>    for(int i = 0; i &lt; N; i++) nodes[i] = NULL;</a:t>
            </a:r>
          </a:p>
          <a:p>
            <a:pPr marL="0" indent="0">
              <a:buNone/>
            </a:pPr>
            <a:r>
              <a:rPr lang="en-US" sz="1400">
                <a:latin typeface="Consolas" panose="020B0609020204030204" pitchFamily="49" charset="0"/>
              </a:rPr>
              <a:t>    while(1){</a:t>
            </a:r>
          </a:p>
          <a:p>
            <a:pPr marL="0" indent="0">
              <a:buNone/>
            </a:pPr>
            <a:r>
              <a:rPr lang="en-US" sz="1400">
                <a:latin typeface="Consolas" panose="020B0609020204030204" pitchFamily="49" charset="0"/>
              </a:rPr>
              <a:t>        char s[20];</a:t>
            </a:r>
          </a:p>
          <a:p>
            <a:pPr marL="0" indent="0">
              <a:buNone/>
            </a:pPr>
            <a:r>
              <a:rPr lang="en-US" sz="1400">
                <a:latin typeface="Consolas" panose="020B0609020204030204" pitchFamily="49" charset="0"/>
              </a:rPr>
              <a:t>        scanf("%s",s);</a:t>
            </a:r>
          </a:p>
          <a:p>
            <a:pPr marL="0" indent="0">
              <a:buNone/>
            </a:pPr>
            <a:r>
              <a:rPr lang="en-US" sz="1400">
                <a:latin typeface="Consolas" panose="020B0609020204030204" pitchFamily="49" charset="0"/>
              </a:rPr>
              <a:t>        if(strcmp(s,"*")==0) break;</a:t>
            </a:r>
          </a:p>
          <a:p>
            <a:pPr marL="0" indent="0">
              <a:buNone/>
            </a:pPr>
            <a:r>
              <a:rPr lang="en-US" sz="1400">
                <a:latin typeface="Consolas" panose="020B0609020204030204" pitchFamily="49" charset="0"/>
              </a:rPr>
              <a:t>        if(strcmp(s,"MakeRoot")==0){</a:t>
            </a:r>
          </a:p>
          <a:p>
            <a:pPr marL="0" indent="0">
              <a:buNone/>
            </a:pPr>
            <a:r>
              <a:rPr lang="en-US" sz="1400">
                <a:latin typeface="Consolas" panose="020B0609020204030204" pitchFamily="49" charset="0"/>
              </a:rPr>
              <a:t>            int u; scanf("%d",&amp;u);</a:t>
            </a:r>
          </a:p>
          <a:p>
            <a:pPr marL="0" indent="0">
              <a:buNone/>
            </a:pPr>
            <a:r>
              <a:rPr lang="en-US" sz="1400">
                <a:latin typeface="Consolas" panose="020B0609020204030204" pitchFamily="49" charset="0"/>
              </a:rPr>
              <a:t>            root = makeNode(u);</a:t>
            </a:r>
          </a:p>
          <a:p>
            <a:pPr marL="0" indent="0">
              <a:buNone/>
            </a:pPr>
            <a:r>
              <a:rPr lang="en-US" sz="1400">
                <a:latin typeface="Consolas" panose="020B0609020204030204" pitchFamily="49" charset="0"/>
              </a:rPr>
              <a:t>            nodes[u] = root;</a:t>
            </a:r>
          </a:p>
          <a:p>
            <a:pPr marL="0" indent="0">
              <a:buNone/>
            </a:pPr>
            <a:r>
              <a:rPr lang="en-US" sz="1400">
                <a:latin typeface="Consolas" panose="020B0609020204030204" pitchFamily="49" charset="0"/>
              </a:rPr>
              <a:t>        }</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5369829"/>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   else if(strcmp(s,"AddLeft")==0){</a:t>
            </a:r>
          </a:p>
          <a:p>
            <a:pPr marL="0" indent="0">
              <a:buNone/>
            </a:pPr>
            <a:r>
              <a:rPr lang="en-US" sz="1400">
                <a:latin typeface="Consolas" panose="020B0609020204030204" pitchFamily="49" charset="0"/>
              </a:rPr>
              <a:t>            int u,v;</a:t>
            </a:r>
          </a:p>
          <a:p>
            <a:pPr marL="0" indent="0">
              <a:buNone/>
            </a:pPr>
            <a:r>
              <a:rPr lang="en-US" sz="1400">
                <a:latin typeface="Consolas" panose="020B0609020204030204" pitchFamily="49" charset="0"/>
              </a:rPr>
              <a:t>            scanf("%d%d",&amp;u,&amp;v);</a:t>
            </a:r>
          </a:p>
          <a:p>
            <a:pPr marL="0" indent="0">
              <a:buNone/>
            </a:pPr>
            <a:r>
              <a:rPr lang="en-US" sz="1400">
                <a:latin typeface="Consolas" panose="020B0609020204030204" pitchFamily="49" charset="0"/>
              </a:rPr>
              <a:t>            addLeft(u,v);</a:t>
            </a:r>
          </a:p>
          <a:p>
            <a:pPr marL="0" indent="0">
              <a:buNone/>
            </a:pPr>
            <a:r>
              <a:rPr lang="en-US" sz="1400">
                <a:latin typeface="Consolas" panose="020B0609020204030204" pitchFamily="49" charset="0"/>
              </a:rPr>
              <a:t>        }else if(strcmp(s,"AddRight")==0){</a:t>
            </a:r>
          </a:p>
          <a:p>
            <a:pPr marL="0" indent="0">
              <a:buNone/>
            </a:pPr>
            <a:r>
              <a:rPr lang="en-US" sz="1400">
                <a:latin typeface="Consolas" panose="020B0609020204030204" pitchFamily="49" charset="0"/>
              </a:rPr>
              <a:t>            int u,v;</a:t>
            </a:r>
          </a:p>
          <a:p>
            <a:pPr marL="0" indent="0">
              <a:buNone/>
            </a:pPr>
            <a:r>
              <a:rPr lang="en-US" sz="1400">
                <a:latin typeface="Consolas" panose="020B0609020204030204" pitchFamily="49" charset="0"/>
              </a:rPr>
              <a:t>            scanf("%d%d",&amp;u,&amp;v);</a:t>
            </a:r>
          </a:p>
          <a:p>
            <a:pPr marL="0" indent="0">
              <a:buNone/>
            </a:pPr>
            <a:r>
              <a:rPr lang="en-US" sz="1400">
                <a:latin typeface="Consolas" panose="020B0609020204030204" pitchFamily="49" charset="0"/>
              </a:rPr>
              <a:t>            addRight(u,v);</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INFO i = visit(root);</a:t>
            </a:r>
          </a:p>
          <a:p>
            <a:pPr marL="0" indent="0">
              <a:buNone/>
            </a:pPr>
            <a:r>
              <a:rPr lang="en-US" sz="1400">
                <a:latin typeface="Consolas" panose="020B0609020204030204" pitchFamily="49" charset="0"/>
              </a:rPr>
              <a:t>    printf("%d %d",i.balanced,i.h);</a:t>
            </a:r>
          </a:p>
          <a:p>
            <a:pPr marL="0" indent="0">
              <a:buNone/>
            </a:pPr>
            <a:r>
              <a:rPr lang="en-US" sz="1400">
                <a:latin typeface="Consolas" panose="020B0609020204030204" pitchFamily="49" charset="0"/>
              </a:rPr>
              <a:t>}    </a:t>
            </a:r>
          </a:p>
          <a:p>
            <a:pPr marL="0" indent="0">
              <a:buNone/>
            </a:pPr>
            <a:endParaRPr lang="en-US" sz="1400">
              <a:latin typeface="Consolas" panose="020B0609020204030204" pitchFamily="49" charset="0"/>
            </a:endParaRPr>
          </a:p>
        </p:txBody>
      </p:sp>
    </p:spTree>
    <p:extLst>
      <p:ext uri="{BB962C8B-B14F-4D97-AF65-F5344CB8AC3E}">
        <p14:creationId xmlns:p14="http://schemas.microsoft.com/office/powerpoint/2010/main" val="104753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393976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indent="0">
              <a:buFont typeface="Arial" panose="020B0604020202020204" pitchFamily="34" charset="0"/>
              <a:buNone/>
            </a:pPr>
            <a:r>
              <a:rPr lang="en-US" altLang="zh-CN" sz="5400" b="1">
                <a:solidFill>
                  <a:srgbClr val="FF0000"/>
                </a:solidFill>
                <a:latin typeface="Linh AvantGarde" panose="02000603030000020004" pitchFamily="2" charset="0"/>
              </a:rPr>
              <a:t>LẬP TRÌNH C CƠ BẢN</a:t>
            </a:r>
            <a:endParaRPr lang="en-US" altLang="zh-CN" sz="5400" b="1" dirty="0">
              <a:solidFill>
                <a:srgbClr val="FF0000"/>
              </a:solidFill>
              <a:latin typeface="Linh AvantGarde" panose="02000603030000020004" pitchFamily="2" charset="0"/>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789796"/>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CÂY – PHẦN 2</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Bài toán thao tác và duyệt cây nhị phân (</a:t>
            </a:r>
            <a:r>
              <a:rPr lang="en-US" sz="2000" dirty="0"/>
              <a:t>P</a:t>
            </a:r>
            <a:r>
              <a:rPr lang="en-US" sz="2000"/>
              <a:t>.04.10.01</a:t>
            </a:r>
            <a:r>
              <a:rPr lang="en-US" sz="2000" dirty="0"/>
              <a:t>)</a:t>
            </a:r>
          </a:p>
          <a:p>
            <a:r>
              <a:rPr lang="en-US" sz="2000" dirty="0" err="1"/>
              <a:t>Bài</a:t>
            </a:r>
            <a:r>
              <a:rPr lang="en-US" sz="2000" dirty="0"/>
              <a:t> </a:t>
            </a:r>
            <a:r>
              <a:rPr lang="en-US" sz="2000" err="1"/>
              <a:t>toán</a:t>
            </a:r>
            <a:r>
              <a:rPr lang="en-US" sz="2000"/>
              <a:t> kiểm tra cây nhị phân cân bằng (</a:t>
            </a:r>
            <a:r>
              <a:rPr lang="en-US" sz="2000" dirty="0"/>
              <a:t>P</a:t>
            </a:r>
            <a:r>
              <a:rPr lang="en-US" sz="2000"/>
              <a:t>.04.10.02</a:t>
            </a:r>
            <a:r>
              <a:rPr lang="en-US" sz="2000" dirty="0"/>
              <a:t>)</a:t>
            </a:r>
          </a:p>
          <a:p>
            <a:pPr marL="0"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5</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 (P.04.10.01)</a:t>
            </a:r>
            <a:endParaRPr lang="en-US" sz="2800" dirty="0"/>
          </a:p>
        </p:txBody>
      </p:sp>
      <p:sp>
        <p:nvSpPr>
          <p:cNvPr id="4" name="Content Placeholder 3">
            <a:extLst>
              <a:ext uri="{FF2B5EF4-FFF2-40B4-BE49-F238E27FC236}">
                <a16:creationId xmlns:a16="http://schemas.microsoft.com/office/drawing/2014/main" id="{C2D556E7-5E43-2049-403E-DC0BF95F08E6}"/>
              </a:ext>
            </a:extLst>
          </p:cNvPr>
          <p:cNvSpPr>
            <a:spLocks noGrp="1"/>
          </p:cNvSpPr>
          <p:nvPr>
            <p:ph sz="quarter" idx="13"/>
          </p:nvPr>
        </p:nvSpPr>
        <p:spPr/>
        <p:txBody>
          <a:bodyPr/>
          <a:lstStyle/>
          <a:p>
            <a:pPr algn="l" rtl="0"/>
            <a:r>
              <a:rPr lang="vi-VN" b="0" i="0">
                <a:effectLst/>
              </a:rPr>
              <a:t>Mỗi nút của một cây nhị phân T có trường id (định danh của nút, id không trùng lặp nhau). Thực hiện chuỗi các thao tác sau đây trên cây T (ban đầu, T là cây rỗng)</a:t>
            </a:r>
          </a:p>
          <a:p>
            <a:pPr lvl="1"/>
            <a:r>
              <a:rPr lang="vi-VN" b="0" i="0">
                <a:effectLst/>
              </a:rPr>
              <a:t>MakeRoot u: tạo một nút gốc có id bằng u</a:t>
            </a:r>
          </a:p>
          <a:p>
            <a:pPr lvl="1"/>
            <a:r>
              <a:rPr lang="vi-VN" b="0" i="0">
                <a:effectLst/>
              </a:rPr>
              <a:t>AddLeft u v: tạo một nút có id = u và chèn vào vị trí con trái của nút có id bằng v trên T (không thực hiện hành động chèn nếu nút có id bằng u đã tồn tại hoặc nút có id bằng v không tồn tại hoặc nút có id bằng v đã có nút con trái rồi)</a:t>
            </a:r>
          </a:p>
          <a:p>
            <a:pPr lvl="1"/>
            <a:r>
              <a:rPr lang="vi-VN" b="0" i="0">
                <a:effectLst/>
              </a:rPr>
              <a:t>AddRight u v: tạo một nút có id = u và chèn vào vị trí con phải của nút có id bằng v trên T (không thực hiện hành động chèn nếu nút có id bằng u đã tồn tại hoặc nút có id bằng v không tồn tại hoặc nút có id bằng v đã có nút con phải rồi)</a:t>
            </a:r>
          </a:p>
          <a:p>
            <a:pPr lvl="1"/>
            <a:r>
              <a:rPr lang="vi-VN" b="0" i="0">
                <a:effectLst/>
              </a:rPr>
              <a:t>PreOrder: đưa ra trên 1 dòng mới dãy id của các nút trong phép duyệt cây T theo thứ tự trước (các phần tử cách nhau bởi đúng 1 ký tự cách SPACE)</a:t>
            </a:r>
          </a:p>
          <a:p>
            <a:pPr lvl="1"/>
            <a:r>
              <a:rPr lang="vi-VN" b="0" i="0">
                <a:effectLst/>
              </a:rPr>
              <a:t>InOrder: đưa ra trên 1 dòng mới dãy id của các nút trong phép duyệt cây T theo thứ tự giữa (các phần tử cách nhau bởi đúng 1 ký tự cách SPACE)</a:t>
            </a:r>
          </a:p>
          <a:p>
            <a:pPr lvl="1"/>
            <a:r>
              <a:rPr lang="vi-VN" b="0" i="0">
                <a:effectLst/>
              </a:rPr>
              <a:t>PostOrder: đưa ra trên 1 dòng mới dãy id của các nút trong phép duyệt cây T theo thứ tự sau (các phần tử cách nhau bởi đúng 1 ký tự cách SPACE)</a:t>
            </a:r>
          </a:p>
          <a:p>
            <a:pPr marL="0" indent="0">
              <a:buNone/>
            </a:pPr>
            <a:endParaRPr lang="en-US"/>
          </a:p>
        </p:txBody>
      </p:sp>
    </p:spTree>
    <p:extLst>
      <p:ext uri="{BB962C8B-B14F-4D97-AF65-F5344CB8AC3E}">
        <p14:creationId xmlns:p14="http://schemas.microsoft.com/office/powerpoint/2010/main" val="63512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6</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6206444" cy="4909124"/>
          </a:xfrm>
        </p:spPr>
        <p:txBody>
          <a:bodyPr/>
          <a:lstStyle/>
          <a:p>
            <a:pPr algn="l" rtl="0"/>
            <a:r>
              <a:rPr lang="vi-VN" b="1" i="0">
                <a:effectLst/>
              </a:rPr>
              <a:t>Input</a:t>
            </a:r>
            <a:r>
              <a:rPr lang="en-US"/>
              <a:t>: </a:t>
            </a:r>
            <a:r>
              <a:rPr lang="vi-VN" b="0" i="0">
                <a:effectLst/>
              </a:rPr>
              <a:t>Mỗi dòng là 1 trong số cách thao tác với định dạng được mô tả ở trên (thao tác MakeRoot chỉ xuất hiện đúng 1 lần và luôn ở ngay dòng đầu tiên). Kết thúc của dữ liệu input là dòng chứa duy nhất ký tự *</a:t>
            </a:r>
          </a:p>
          <a:p>
            <a:pPr algn="l" rtl="0"/>
            <a:r>
              <a:rPr lang="vi-VN" b="1" i="0">
                <a:effectLst/>
              </a:rPr>
              <a:t>Outpu</a:t>
            </a:r>
            <a:r>
              <a:rPr lang="en-US" b="1" i="0">
                <a:effectLst/>
              </a:rPr>
              <a:t>t: </a:t>
            </a:r>
            <a:r>
              <a:rPr lang="vi-VN" b="0" i="0">
                <a:effectLst/>
              </a:rPr>
              <a:t>Ghi ra trên 1 dòng kết quả của 1 trong số 3 thao tác InOrder, PreOrder, PostOrder mô tả ở trên</a:t>
            </a:r>
          </a:p>
        </p:txBody>
      </p:sp>
      <p:graphicFrame>
        <p:nvGraphicFramePr>
          <p:cNvPr id="14" name="Table 13">
            <a:extLst>
              <a:ext uri="{FF2B5EF4-FFF2-40B4-BE49-F238E27FC236}">
                <a16:creationId xmlns:a16="http://schemas.microsoft.com/office/drawing/2014/main" id="{E2F1E72D-7ECD-4A7F-7151-F4AE67D85925}"/>
              </a:ext>
            </a:extLst>
          </p:cNvPr>
          <p:cNvGraphicFramePr>
            <a:graphicFrameLocks noGrp="1"/>
          </p:cNvGraphicFramePr>
          <p:nvPr>
            <p:extLst>
              <p:ext uri="{D42A27DB-BD31-4B8C-83A1-F6EECF244321}">
                <p14:modId xmlns:p14="http://schemas.microsoft.com/office/powerpoint/2010/main" val="3015921036"/>
              </p:ext>
            </p:extLst>
          </p:nvPr>
        </p:nvGraphicFramePr>
        <p:xfrm>
          <a:off x="6888088" y="1019953"/>
          <a:ext cx="4896544" cy="4773238"/>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tblGrid>
              <a:tr h="312294">
                <a:tc>
                  <a:txBody>
                    <a:bodyPr/>
                    <a:lstStyle/>
                    <a:p>
                      <a:pPr algn="ctr"/>
                      <a:r>
                        <a:rPr lang="en-US" dirty="0" err="1">
                          <a:solidFill>
                            <a:schemeClr val="tx1"/>
                          </a:solidFill>
                        </a:rPr>
                        <a:t>stdin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stdout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07478">
                <a:tc>
                  <a:txBody>
                    <a:bodyPr/>
                    <a:lstStyle/>
                    <a:p>
                      <a:pPr rtl="0"/>
                      <a:r>
                        <a:rPr lang="en-US" sz="1800" b="0" i="0" kern="1200">
                          <a:solidFill>
                            <a:schemeClr val="dk1"/>
                          </a:solidFill>
                          <a:effectLst/>
                          <a:latin typeface="+mn-lt"/>
                          <a:ea typeface="+mn-ea"/>
                          <a:cs typeface="+mn-cs"/>
                        </a:rPr>
                        <a:t>MakeRoot 1</a:t>
                      </a:r>
                    </a:p>
                    <a:p>
                      <a:pPr rtl="0"/>
                      <a:r>
                        <a:rPr lang="en-US" sz="1800" b="0" i="0" kern="1200">
                          <a:solidFill>
                            <a:schemeClr val="dk1"/>
                          </a:solidFill>
                          <a:effectLst/>
                          <a:latin typeface="+mn-lt"/>
                          <a:ea typeface="+mn-ea"/>
                          <a:cs typeface="+mn-cs"/>
                        </a:rPr>
                        <a:t>AddLeft 2 1</a:t>
                      </a:r>
                    </a:p>
                    <a:p>
                      <a:pPr rtl="0"/>
                      <a:r>
                        <a:rPr lang="en-US" sz="1800" b="0" i="0" kern="1200">
                          <a:solidFill>
                            <a:schemeClr val="dk1"/>
                          </a:solidFill>
                          <a:effectLst/>
                          <a:latin typeface="+mn-lt"/>
                          <a:ea typeface="+mn-ea"/>
                          <a:cs typeface="+mn-cs"/>
                        </a:rPr>
                        <a:t>AddRight 3 1</a:t>
                      </a:r>
                    </a:p>
                    <a:p>
                      <a:pPr rtl="0"/>
                      <a:r>
                        <a:rPr lang="en-US" sz="1800" b="0" i="0" kern="1200">
                          <a:solidFill>
                            <a:schemeClr val="dk1"/>
                          </a:solidFill>
                          <a:effectLst/>
                          <a:latin typeface="+mn-lt"/>
                          <a:ea typeface="+mn-ea"/>
                          <a:cs typeface="+mn-cs"/>
                        </a:rPr>
                        <a:t>AddLeft 4 3</a:t>
                      </a:r>
                    </a:p>
                    <a:p>
                      <a:pPr rtl="0"/>
                      <a:r>
                        <a:rPr lang="en-US" sz="1800" b="0" i="0" kern="1200">
                          <a:solidFill>
                            <a:schemeClr val="dk1"/>
                          </a:solidFill>
                          <a:effectLst/>
                          <a:latin typeface="+mn-lt"/>
                          <a:ea typeface="+mn-ea"/>
                          <a:cs typeface="+mn-cs"/>
                        </a:rPr>
                        <a:t>AddRight 5 2</a:t>
                      </a:r>
                    </a:p>
                    <a:p>
                      <a:pPr rtl="0"/>
                      <a:r>
                        <a:rPr lang="en-US" sz="1800" b="0" i="0" kern="1200">
                          <a:solidFill>
                            <a:schemeClr val="dk1"/>
                          </a:solidFill>
                          <a:effectLst/>
                          <a:latin typeface="+mn-lt"/>
                          <a:ea typeface="+mn-ea"/>
                          <a:cs typeface="+mn-cs"/>
                        </a:rPr>
                        <a:t>PreOrder</a:t>
                      </a:r>
                    </a:p>
                    <a:p>
                      <a:pPr rtl="0"/>
                      <a:r>
                        <a:rPr lang="en-US" sz="1800" b="0" i="0" kern="1200">
                          <a:solidFill>
                            <a:schemeClr val="dk1"/>
                          </a:solidFill>
                          <a:effectLst/>
                          <a:latin typeface="+mn-lt"/>
                          <a:ea typeface="+mn-ea"/>
                          <a:cs typeface="+mn-cs"/>
                        </a:rPr>
                        <a:t>AddLeft 6 5</a:t>
                      </a:r>
                    </a:p>
                    <a:p>
                      <a:pPr rtl="0"/>
                      <a:r>
                        <a:rPr lang="en-US" sz="1800" b="0" i="0" kern="1200">
                          <a:solidFill>
                            <a:schemeClr val="dk1"/>
                          </a:solidFill>
                          <a:effectLst/>
                          <a:latin typeface="+mn-lt"/>
                          <a:ea typeface="+mn-ea"/>
                          <a:cs typeface="+mn-cs"/>
                        </a:rPr>
                        <a:t>AddRight 7 5</a:t>
                      </a:r>
                    </a:p>
                    <a:p>
                      <a:pPr rtl="0"/>
                      <a:r>
                        <a:rPr lang="en-US" sz="1800" b="0" i="0" kern="1200">
                          <a:solidFill>
                            <a:schemeClr val="dk1"/>
                          </a:solidFill>
                          <a:effectLst/>
                          <a:latin typeface="+mn-lt"/>
                          <a:ea typeface="+mn-ea"/>
                          <a:cs typeface="+mn-cs"/>
                        </a:rPr>
                        <a:t>InOrder</a:t>
                      </a:r>
                    </a:p>
                    <a:p>
                      <a:pPr rtl="0"/>
                      <a:r>
                        <a:rPr lang="en-US" sz="1800" b="0" i="0" kern="120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en-US" sz="1800" b="0" i="0" kern="1200">
                          <a:solidFill>
                            <a:schemeClr val="dk1"/>
                          </a:solidFill>
                          <a:effectLst/>
                          <a:latin typeface="+mn-lt"/>
                          <a:ea typeface="+mn-ea"/>
                          <a:cs typeface="+mn-cs"/>
                        </a:rPr>
                        <a:t>1 2 5 3 4</a:t>
                      </a:r>
                    </a:p>
                    <a:p>
                      <a:pPr rtl="0"/>
                      <a:r>
                        <a:rPr lang="en-US" sz="1800" b="0" i="0" kern="1200">
                          <a:solidFill>
                            <a:schemeClr val="dk1"/>
                          </a:solidFill>
                          <a:effectLst/>
                          <a:latin typeface="+mn-lt"/>
                          <a:ea typeface="+mn-ea"/>
                          <a:cs typeface="+mn-cs"/>
                        </a:rPr>
                        <a:t>2 6 5 7 1 4 3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9545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7</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Cấu trúc dữ liệu: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a:p>
            <a:r>
              <a:rPr lang="en-US"/>
              <a:t>Tạo một node mới với id =u:</a:t>
            </a:r>
          </a:p>
          <a:p>
            <a:endParaRPr lang="en-US"/>
          </a:p>
        </p:txBody>
      </p:sp>
      <p:sp>
        <p:nvSpPr>
          <p:cNvPr id="4" name="Rectangle 3">
            <a:extLst>
              <a:ext uri="{FF2B5EF4-FFF2-40B4-BE49-F238E27FC236}">
                <a16:creationId xmlns:a16="http://schemas.microsoft.com/office/drawing/2014/main" id="{7DE3001A-B466-A821-C604-8579526FD543}"/>
              </a:ext>
            </a:extLst>
          </p:cNvPr>
          <p:cNvSpPr txBox="1">
            <a:spLocks noChangeArrowheads="1"/>
          </p:cNvSpPr>
          <p:nvPr/>
        </p:nvSpPr>
        <p:spPr>
          <a:xfrm>
            <a:off x="4007768" y="1146647"/>
            <a:ext cx="7128792" cy="196847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typedef struct Node{</a:t>
            </a:r>
          </a:p>
          <a:p>
            <a:pPr marL="0" indent="0">
              <a:buNone/>
            </a:pPr>
            <a:r>
              <a:rPr lang="en-US" sz="1400">
                <a:latin typeface="Consolas" panose="020B0609020204030204" pitchFamily="49" charset="0"/>
              </a:rPr>
              <a:t>    int id;</a:t>
            </a:r>
          </a:p>
          <a:p>
            <a:pPr marL="0" indent="0">
              <a:buNone/>
            </a:pPr>
            <a:r>
              <a:rPr lang="en-US" sz="1400">
                <a:latin typeface="Consolas" panose="020B0609020204030204" pitchFamily="49" charset="0"/>
              </a:rPr>
              <a:t>    struct Node* leftChild;</a:t>
            </a:r>
          </a:p>
          <a:p>
            <a:pPr marL="0" indent="0">
              <a:buNone/>
            </a:pPr>
            <a:r>
              <a:rPr lang="en-US" sz="1400">
                <a:latin typeface="Consolas" panose="020B0609020204030204" pitchFamily="49" charset="0"/>
              </a:rPr>
              <a:t>    struct Node* rightChild;</a:t>
            </a:r>
          </a:p>
          <a:p>
            <a:pPr marL="0" indent="0">
              <a:buNone/>
            </a:pPr>
            <a:endParaRPr lang="en-US" sz="1400">
              <a:latin typeface="Consolas" panose="020B0609020204030204" pitchFamily="49" charset="0"/>
            </a:endParaRPr>
          </a:p>
          <a:p>
            <a:pPr marL="0" indent="0">
              <a:buNone/>
            </a:pPr>
            <a:r>
              <a:rPr lang="en-US" sz="1400">
                <a:latin typeface="Consolas" panose="020B0609020204030204" pitchFamily="49" charset="0"/>
              </a:rPr>
              <a:t>}Node;</a:t>
            </a:r>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011095" y="3861048"/>
            <a:ext cx="7128792" cy="226468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makeNode(int u){</a:t>
            </a:r>
          </a:p>
          <a:p>
            <a:pPr marL="0" indent="0">
              <a:buNone/>
            </a:pPr>
            <a:r>
              <a:rPr lang="en-US" sz="1400">
                <a:latin typeface="Consolas" panose="020B0609020204030204" pitchFamily="49" charset="0"/>
              </a:rPr>
              <a:t>    Node* p = (Node*)malloc(sizeof(Node));</a:t>
            </a:r>
          </a:p>
          <a:p>
            <a:pPr marL="0" indent="0">
              <a:buNone/>
            </a:pPr>
            <a:r>
              <a:rPr lang="en-US" sz="1400">
                <a:latin typeface="Consolas" panose="020B0609020204030204" pitchFamily="49" charset="0"/>
              </a:rPr>
              <a:t>    p-&gt;leftChild = NULL;</a:t>
            </a:r>
          </a:p>
          <a:p>
            <a:pPr marL="0" indent="0">
              <a:buNone/>
            </a:pPr>
            <a:r>
              <a:rPr lang="en-US" sz="1400">
                <a:latin typeface="Consolas" panose="020B0609020204030204" pitchFamily="49" charset="0"/>
              </a:rPr>
              <a:t>    p-&gt;rightChild = NULL;</a:t>
            </a:r>
          </a:p>
          <a:p>
            <a:pPr marL="0" indent="0">
              <a:buNone/>
            </a:pPr>
            <a:r>
              <a:rPr lang="en-US" sz="1400">
                <a:latin typeface="Consolas" panose="020B0609020204030204" pitchFamily="49" charset="0"/>
              </a:rPr>
              <a:t>    p-&gt;id = u;</a:t>
            </a:r>
          </a:p>
          <a:p>
            <a:pPr marL="0" indent="0">
              <a:buNone/>
            </a:pPr>
            <a:r>
              <a:rPr lang="en-US" sz="1400">
                <a:latin typeface="Consolas" panose="020B0609020204030204" pitchFamily="49" charset="0"/>
              </a:rPr>
              <a:t>    return p;</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281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8</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THAO TÁC VÀ DUYỆT CÂY NHỊ PHÂN –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hoặc phải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263352" y="1476097"/>
            <a:ext cx="4104456" cy="453642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addLeft(int u, int v, Node* r){</a:t>
            </a:r>
          </a:p>
          <a:p>
            <a:pPr marL="0" indent="0">
              <a:buNone/>
            </a:pPr>
            <a:r>
              <a:rPr lang="en-US" sz="1400">
                <a:latin typeface="Consolas" panose="020B0609020204030204" pitchFamily="49" charset="0"/>
              </a:rPr>
              <a:t>     p = find(v, r)</a:t>
            </a:r>
          </a:p>
          <a:p>
            <a:pPr marL="0" indent="0">
              <a:buNone/>
            </a:pPr>
            <a:r>
              <a:rPr lang="en-US" sz="1400">
                <a:latin typeface="Consolas" panose="020B0609020204030204" pitchFamily="49" charset="0"/>
              </a:rPr>
              <a:t>    if p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if p.leftChild is not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q = find(u, r)</a:t>
            </a:r>
          </a:p>
          <a:p>
            <a:pPr marL="0" indent="0">
              <a:buNone/>
            </a:pPr>
            <a:r>
              <a:rPr lang="en-US" sz="1400">
                <a:latin typeface="Consolas" panose="020B0609020204030204" pitchFamily="49" charset="0"/>
              </a:rPr>
              <a:t>    if q is not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p.leftChild := makeNode(u)</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8184232" y="1476098"/>
            <a:ext cx="3816424" cy="454511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find(int u, 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 NULL</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 r.id equals u then</a:t>
            </a:r>
          </a:p>
          <a:p>
            <a:pPr marL="0" indent="0">
              <a:buNone/>
            </a:pPr>
            <a:r>
              <a:rPr lang="en-US" sz="1400">
                <a:latin typeface="Consolas" panose="020B0609020204030204" pitchFamily="49" charset="0"/>
              </a:rPr>
              <a:t>        return r</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find(u, r.leftChild)</a:t>
            </a:r>
          </a:p>
          <a:p>
            <a:pPr marL="0" indent="0">
              <a:buNone/>
            </a:pPr>
            <a:r>
              <a:rPr lang="en-US" sz="1400">
                <a:latin typeface="Consolas" panose="020B0609020204030204" pitchFamily="49" charset="0"/>
              </a:rPr>
              <a:t>    if p is not NULL then</a:t>
            </a:r>
          </a:p>
          <a:p>
            <a:pPr marL="0" indent="0">
              <a:buNone/>
            </a:pPr>
            <a:r>
              <a:rPr lang="en-US" sz="1400">
                <a:latin typeface="Consolas" panose="020B0609020204030204" pitchFamily="49" charset="0"/>
              </a:rPr>
              <a:t>        return p</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return find(u, r.rightChild)</a:t>
            </a:r>
          </a:p>
          <a:p>
            <a:pPr marL="0" indent="0">
              <a:buNone/>
            </a:pPr>
            <a:r>
              <a:rPr lang="en-US" sz="1400">
                <a:latin typeface="Consolas" panose="020B0609020204030204" pitchFamily="49" charset="0"/>
              </a:rPr>
              <a:t>}</a:t>
            </a:r>
          </a:p>
        </p:txBody>
      </p:sp>
      <p:sp>
        <p:nvSpPr>
          <p:cNvPr id="4" name="Rectangle 3">
            <a:extLst>
              <a:ext uri="{FF2B5EF4-FFF2-40B4-BE49-F238E27FC236}">
                <a16:creationId xmlns:a16="http://schemas.microsoft.com/office/drawing/2014/main" id="{3340258C-08CD-C6C2-C57C-582D0E9E4304}"/>
              </a:ext>
            </a:extLst>
          </p:cNvPr>
          <p:cNvSpPr txBox="1">
            <a:spLocks noChangeArrowheads="1"/>
          </p:cNvSpPr>
          <p:nvPr/>
        </p:nvSpPr>
        <p:spPr>
          <a:xfrm>
            <a:off x="4367808" y="1476097"/>
            <a:ext cx="3816424" cy="453642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addRight(int u, int v, Node* r){</a:t>
            </a:r>
          </a:p>
          <a:p>
            <a:pPr marL="0" indent="0">
              <a:buNone/>
            </a:pPr>
            <a:r>
              <a:rPr lang="en-US" sz="1400">
                <a:latin typeface="Consolas" panose="020B0609020204030204" pitchFamily="49" charset="0"/>
              </a:rPr>
              <a:t>    p = find(v, r)</a:t>
            </a:r>
          </a:p>
          <a:p>
            <a:pPr marL="0" indent="0">
              <a:buNone/>
            </a:pPr>
            <a:r>
              <a:rPr lang="en-US" sz="1400">
                <a:latin typeface="Consolas" panose="020B0609020204030204" pitchFamily="49" charset="0"/>
              </a:rPr>
              <a:t>    if p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if p.rightChild is not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  </a:t>
            </a:r>
          </a:p>
          <a:p>
            <a:pPr marL="0" indent="0">
              <a:buNone/>
            </a:pPr>
            <a:r>
              <a:rPr lang="en-US" sz="1400">
                <a:latin typeface="Consolas" panose="020B0609020204030204" pitchFamily="49" charset="0"/>
              </a:rPr>
              <a:t>    q = find(u, r)</a:t>
            </a:r>
          </a:p>
          <a:p>
            <a:pPr marL="0" indent="0">
              <a:buNone/>
            </a:pPr>
            <a:r>
              <a:rPr lang="en-US" sz="1400">
                <a:latin typeface="Consolas" panose="020B0609020204030204" pitchFamily="49" charset="0"/>
              </a:rPr>
              <a:t>    if q is not NULL then</a:t>
            </a:r>
          </a:p>
          <a:p>
            <a:pPr marL="0" indent="0">
              <a:buNone/>
            </a:pPr>
            <a:r>
              <a:rPr lang="en-US" sz="1400">
                <a:latin typeface="Consolas" panose="020B0609020204030204" pitchFamily="49" charset="0"/>
              </a:rPr>
              <a:t>        return </a:t>
            </a:r>
          </a:p>
          <a:p>
            <a:pPr marL="0" indent="0">
              <a:buNone/>
            </a:pPr>
            <a:r>
              <a:rPr lang="en-US" sz="1400">
                <a:latin typeface="Consolas" panose="020B0609020204030204" pitchFamily="49" charset="0"/>
              </a:rPr>
              <a:t>   end if </a:t>
            </a:r>
          </a:p>
          <a:p>
            <a:pPr marL="0" indent="0">
              <a:buNone/>
            </a:pPr>
            <a:r>
              <a:rPr lang="en-US" sz="1400">
                <a:latin typeface="Consolas" panose="020B0609020204030204" pitchFamily="49" charset="0"/>
              </a:rPr>
              <a:t>    p.rightChild = makeNode(u)</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7249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9</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THAO TÁC VÀ DUYỆT CÂY NHỊ PHÂN –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Duyệt cây theo thứ tự trước, giữa, sau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7937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preOrder(Node*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print(r.id)</a:t>
            </a:r>
          </a:p>
          <a:p>
            <a:pPr marL="0" indent="0">
              <a:buNone/>
            </a:pPr>
            <a:r>
              <a:rPr lang="en-US" sz="1400">
                <a:latin typeface="Consolas" panose="020B0609020204030204" pitchFamily="49" charset="0"/>
              </a:rPr>
              <a:t>    preOrder(r.leftChild)</a:t>
            </a:r>
          </a:p>
          <a:p>
            <a:pPr marL="0" indent="0">
              <a:buNone/>
            </a:pPr>
            <a:r>
              <a:rPr lang="en-US" sz="1400">
                <a:latin typeface="Consolas" panose="020B0609020204030204" pitchFamily="49" charset="0"/>
              </a:rPr>
              <a:t>    preOrder(r.rightChild)</a:t>
            </a:r>
          </a:p>
          <a:p>
            <a:pPr marL="0" indent="0">
              <a:buNone/>
            </a:pPr>
            <a:r>
              <a:rPr lang="en-US" sz="1400">
                <a:latin typeface="Consolas" panose="020B0609020204030204" pitchFamily="49" charset="0"/>
              </a:rPr>
              <a:t>}</a:t>
            </a:r>
          </a:p>
          <a:p>
            <a:pPr marL="0" indent="0">
              <a:buNone/>
            </a:pPr>
            <a:endParaRPr lang="en-US" sz="1400">
              <a:latin typeface="Consolas" panose="020B0609020204030204" pitchFamily="49" charset="0"/>
            </a:endParaRPr>
          </a:p>
        </p:txBody>
      </p:sp>
      <p:sp>
        <p:nvSpPr>
          <p:cNvPr id="4" name="Rectangle 3">
            <a:extLst>
              <a:ext uri="{FF2B5EF4-FFF2-40B4-BE49-F238E27FC236}">
                <a16:creationId xmlns:a16="http://schemas.microsoft.com/office/drawing/2014/main" id="{EFB26CF0-94A7-8645-2C76-CC2B300AAF36}"/>
              </a:ext>
            </a:extLst>
          </p:cNvPr>
          <p:cNvSpPr txBox="1">
            <a:spLocks noChangeArrowheads="1"/>
          </p:cNvSpPr>
          <p:nvPr/>
        </p:nvSpPr>
        <p:spPr>
          <a:xfrm>
            <a:off x="4151784"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inOrder(Node*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inOrder(r.leftChild)</a:t>
            </a:r>
          </a:p>
          <a:p>
            <a:pPr marL="0" indent="0">
              <a:buNone/>
            </a:pPr>
            <a:r>
              <a:rPr lang="en-US" sz="1400">
                <a:latin typeface="Consolas" panose="020B0609020204030204" pitchFamily="49" charset="0"/>
              </a:rPr>
              <a:t>    print(r.id)</a:t>
            </a:r>
          </a:p>
          <a:p>
            <a:pPr marL="0" indent="0">
              <a:buNone/>
            </a:pPr>
            <a:r>
              <a:rPr lang="en-US" sz="1400">
                <a:latin typeface="Consolas" panose="020B0609020204030204" pitchFamily="49" charset="0"/>
              </a:rPr>
              <a:t>    inOrder(r.rightChild)</a:t>
            </a:r>
          </a:p>
          <a:p>
            <a:pPr marL="0" indent="0">
              <a:buNone/>
            </a:pPr>
            <a:r>
              <a:rPr lang="en-US" sz="1400">
                <a:latin typeface="Consolas" panose="020B0609020204030204" pitchFamily="49" charset="0"/>
              </a:rPr>
              <a:t>}</a:t>
            </a:r>
          </a:p>
        </p:txBody>
      </p:sp>
      <p:sp>
        <p:nvSpPr>
          <p:cNvPr id="8" name="Rectangle 3">
            <a:extLst>
              <a:ext uri="{FF2B5EF4-FFF2-40B4-BE49-F238E27FC236}">
                <a16:creationId xmlns:a16="http://schemas.microsoft.com/office/drawing/2014/main" id="{50404B4F-A113-B22C-4AF0-A5227328A447}"/>
              </a:ext>
            </a:extLst>
          </p:cNvPr>
          <p:cNvSpPr txBox="1">
            <a:spLocks noChangeArrowheads="1"/>
          </p:cNvSpPr>
          <p:nvPr/>
        </p:nvSpPr>
        <p:spPr>
          <a:xfrm>
            <a:off x="782749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postOrder(Node*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postOrder(r.leftChild)</a:t>
            </a:r>
          </a:p>
          <a:p>
            <a:pPr marL="0" indent="0">
              <a:buNone/>
            </a:pPr>
            <a:r>
              <a:rPr lang="en-US" sz="1400">
                <a:latin typeface="Consolas" panose="020B0609020204030204" pitchFamily="49" charset="0"/>
              </a:rPr>
              <a:t>    postOrder(r.rightChild)</a:t>
            </a:r>
          </a:p>
          <a:p>
            <a:pPr marL="0" indent="0">
              <a:buNone/>
            </a:pPr>
            <a:r>
              <a:rPr lang="en-US" sz="1400">
                <a:latin typeface="Consolas" panose="020B0609020204030204" pitchFamily="49" charset="0"/>
              </a:rPr>
              <a:t>    print(r.id)</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584547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C9EB9AF-E77E-4551-87F4-4FE2E86D0379}" vid="{E8919D33-A976-4955-AFB8-A27EBB61C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C4F83E9069D43AFA594D7F1D96885" ma:contentTypeVersion="4" ma:contentTypeDescription="Create a new document." ma:contentTypeScope="" ma:versionID="ab42ff59064bab5a86eff4b62602acbc">
  <xsd:schema xmlns:xsd="http://www.w3.org/2001/XMLSchema" xmlns:xs="http://www.w3.org/2001/XMLSchema" xmlns:p="http://schemas.microsoft.com/office/2006/metadata/properties" xmlns:ns2="d0a6ddea-004a-4b16-a170-7c91a96eeb9b" targetNamespace="http://schemas.microsoft.com/office/2006/metadata/properties" ma:root="true" ma:fieldsID="2d27bf802cbab3f01b47c4a64429af83" ns2:_="">
    <xsd:import namespace="d0a6ddea-004a-4b16-a170-7c91a96eeb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a6ddea-004a-4b16-a170-7c91a96eeb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5DAF94-7107-4306-AC26-9DDDF7781F22}"/>
</file>

<file path=customXml/itemProps2.xml><?xml version="1.0" encoding="utf-8"?>
<ds:datastoreItem xmlns:ds="http://schemas.openxmlformats.org/officeDocument/2006/customXml" ds:itemID="{D230393B-4D30-4FCE-B2FC-6104041CE7FB}"/>
</file>

<file path=customXml/itemProps3.xml><?xml version="1.0" encoding="utf-8"?>
<ds:datastoreItem xmlns:ds="http://schemas.openxmlformats.org/officeDocument/2006/customXml" ds:itemID="{E2D7986E-3085-4189-8A0F-271FA025638B}"/>
</file>

<file path=docProps/app.xml><?xml version="1.0" encoding="utf-8"?>
<Properties xmlns="http://schemas.openxmlformats.org/officeDocument/2006/extended-properties" xmlns:vt="http://schemas.openxmlformats.org/officeDocument/2006/docPropsVTypes">
  <Template>HUST_PPT_template_2022_Blue_16x9</Template>
  <TotalTime>787</TotalTime>
  <Words>3154</Words>
  <Application>Microsoft Office PowerPoint</Application>
  <PresentationFormat>Widescreen</PresentationFormat>
  <Paragraphs>446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Consolas</vt:lpstr>
      <vt:lpstr>Lato</vt:lpstr>
      <vt:lpstr>Linh AvantGarde</vt:lpstr>
      <vt:lpstr>Söhne</vt:lpstr>
      <vt:lpstr>Office Theme</vt:lpstr>
      <vt:lpstr>PowerPoint Presentation</vt:lpstr>
      <vt:lpstr>LẬP TRÌNH C CƠ BẢN</vt:lpstr>
      <vt:lpstr>PowerPoint Presentation</vt:lpstr>
      <vt:lpstr>NỘI DUNG</vt:lpstr>
      <vt:lpstr>BÀI TOÁN THAO TÁC VÀ DUYỆT CÂY NHỊ PHÂN (P.04.10.01)</vt:lpstr>
      <vt:lpstr>BÀI TOÁN THAO TÁC VÀ DUYỆT CÂY NHỊ PHÂN</vt:lpstr>
      <vt:lpstr>BÀI TOÁN THAO TÁC VÀ DUYỆT CÂY NHỊ PHÂN</vt:lpstr>
      <vt:lpstr>BÀI TOÁN THAO TÁC VÀ DUYỆT CÂY NHỊ PHÂN – MÃ GIẢ</vt:lpstr>
      <vt:lpstr>BÀI TOÁN THAO TÁC VÀ DUYỆT CÂY NHỊ PHÂN – MÃ GIẢ</vt:lpstr>
      <vt:lpstr>BÀI TOÁN THAO TÁC VÀ DUYỆT CÂY NHỊ PHÂN - CODE</vt:lpstr>
      <vt:lpstr>BÀI TOÁN THAO TÁC VÀ DUYỆT CÂY NHỊ PHÂN - CODE</vt:lpstr>
      <vt:lpstr>BÀI TOÁN THAO TÁC VÀ DUYỆT CÂY NHỊ PHÂN - CODE</vt:lpstr>
      <vt:lpstr>BÀI TOÁN KIỂM TRA CÂY NHỊ PHÂN CÂN BẰNG (P.04.10.02)</vt:lpstr>
      <vt:lpstr>BÀI TOÁN KIỂM TRA CÂY NHỊ PHÂN CÂN BẰNG</vt:lpstr>
      <vt:lpstr>BÀI TOÁN KIỂM TRA CÂY NHỊ PHÂN CÂN BẰNG</vt:lpstr>
      <vt:lpstr>BÀI TOÁN KIỂM TRA CÂY NHỊ PHÂN CÂN BẰNG</vt:lpstr>
      <vt:lpstr>BÀI TOÁN KIỂM TRA CÂY NHỊ PHÂN CÂN BẰNG– MÃ GIẢ</vt:lpstr>
      <vt:lpstr>BÀI TOÁN KIỂM TRA CÂY NHỊ PHÂN CÂN BẰNG– MÃ GIẢ </vt:lpstr>
      <vt:lpstr>BÀI TOÁN KIỂM TRA CÂY NHỊ PHÂN CÂN BẰNG– CODE</vt:lpstr>
      <vt:lpstr>BÀI TOÁN KIỂM TRA CÂY NHỊ PHÂN CÂN BẰNG– CODE </vt:lpstr>
      <vt:lpstr>BÀI TOÁN KIỂM TRA CÂY NHỊ PHÂN CÂN BẰNG–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CẤU TRÚC DỮ LIỆU VÀ GIẢI THUẬT</dc:title>
  <dc:creator>DHBK</dc:creator>
  <cp:lastModifiedBy>Linh VN</cp:lastModifiedBy>
  <cp:revision>101</cp:revision>
  <cp:lastPrinted>2017-09-05T07:38:20Z</cp:lastPrinted>
  <dcterms:created xsi:type="dcterms:W3CDTF">2017-06-06T12:12:12Z</dcterms:created>
  <dcterms:modified xsi:type="dcterms:W3CDTF">2023-12-27T07:39:29Z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0x01010078AC4F83E9069D43AFA594D7F1D96885</vt:lpwstr>
  </property>
</Properties>
</file>